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80" r:id="rId4"/>
    <p:sldId id="281" r:id="rId5"/>
    <p:sldId id="282" r:id="rId6"/>
    <p:sldId id="279" r:id="rId7"/>
    <p:sldId id="258" r:id="rId8"/>
    <p:sldId id="283" r:id="rId9"/>
    <p:sldId id="266" r:id="rId10"/>
    <p:sldId id="271" r:id="rId11"/>
    <p:sldId id="267" r:id="rId12"/>
    <p:sldId id="274" r:id="rId13"/>
    <p:sldId id="275" r:id="rId14"/>
    <p:sldId id="261" r:id="rId15"/>
    <p:sldId id="269" r:id="rId16"/>
    <p:sldId id="277" r:id="rId17"/>
    <p:sldId id="268" r:id="rId18"/>
    <p:sldId id="276" r:id="rId19"/>
    <p:sldId id="264" r:id="rId20"/>
    <p:sldId id="262" r:id="rId21"/>
    <p:sldId id="272" r:id="rId22"/>
    <p:sldId id="273" r:id="rId23"/>
    <p:sldId id="278" r:id="rId24"/>
    <p:sldId id="263"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13"/>
    <p:restoredTop sz="55918"/>
  </p:normalViewPr>
  <p:slideViewPr>
    <p:cSldViewPr snapToGrid="0" snapToObjects="1">
      <p:cViewPr varScale="1">
        <p:scale>
          <a:sx n="68" d="100"/>
          <a:sy n="68" d="100"/>
        </p:scale>
        <p:origin x="2640"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Formal_verific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a:t>
            </a:r>
            <a:r>
              <a:rPr lang="en-US" baseline="0" dirty="0"/>
              <a:t>, I will present our work in developing a code generator Chipmunk which automatically generates fast packet-processing code using program synthesis. This is joint work with Taegyun, Aatish and Anirudh from NYU and Srinivas from Rutgers.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title of this talk is auto generating fast packet-processing code using program synthesis. So actually we mean generating these fast programs for programmable network substrates in this talk we especially focus on the programmable switch.</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slide shows the operational mechanism by SKETCH. SKETCH use CEGIS algorithm to do program synthesis, here we call it internal </a:t>
            </a:r>
            <a:r>
              <a:rPr lang="en-US" sz="1200" b="0" i="0" u="none" strike="noStrike" kern="1200" dirty="0" err="1">
                <a:solidFill>
                  <a:schemeClr val="tx1"/>
                </a:solidFill>
                <a:effectLst/>
                <a:latin typeface="+mn-lt"/>
                <a:ea typeface="+mn-ea"/>
                <a:cs typeface="+mn-cs"/>
              </a:rPr>
              <a:t>cex</a:t>
            </a:r>
            <a:r>
              <a:rPr lang="en-US" sz="1200" b="0" i="0" u="none" strike="noStrike" kern="1200" dirty="0">
                <a:solidFill>
                  <a:schemeClr val="tx1"/>
                </a:solidFill>
                <a:effectLst/>
                <a:latin typeface="+mn-lt"/>
                <a:ea typeface="+mn-ea"/>
                <a:cs typeface="+mn-cs"/>
              </a:rPr>
              <a:t> mode for simplicity. </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Apart from that, there is no QBF solvers which are optimized for program synthesis.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randomly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10</a:t>
            </a:fld>
            <a:endParaRPr lang="en-US"/>
          </a:p>
        </p:txBody>
      </p:sp>
    </p:spTree>
    <p:extLst>
      <p:ext uri="{BB962C8B-B14F-4D97-AF65-F5344CB8AC3E}">
        <p14:creationId xmlns:p14="http://schemas.microsoft.com/office/powerpoint/2010/main" val="3762648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a:p>
            <a:endParaRPr lang="en-US" dirty="0"/>
          </a:p>
          <a:p>
            <a:r>
              <a:rPr lang="en-US" dirty="0"/>
              <a:t>All our benchmarks are borrowed from Domino. Just as the program shown here, each program has</a:t>
            </a:r>
          </a:p>
          <a:p>
            <a:r>
              <a:rPr lang="en-US" dirty="0"/>
              <a:t>both state variables and packet field. We will modify the stateful variables in Stateful ALU while change</a:t>
            </a:r>
          </a:p>
          <a:p>
            <a:r>
              <a:rPr lang="en-US" dirty="0"/>
              <a:t>the value of packet field in stateless ALU.</a:t>
            </a:r>
          </a:p>
          <a:p>
            <a:endParaRPr lang="en-US" dirty="0"/>
          </a:p>
          <a:p>
            <a:r>
              <a:rPr lang="en-US" dirty="0"/>
              <a:t>The simulator model extends RMT with stateful computation, aiming at abstracting out a switch computation</a:t>
            </a:r>
          </a:p>
          <a:p>
            <a:r>
              <a:rPr lang="en-US" dirty="0"/>
              <a:t>Into a 2D grid of ALUs. The x axis represents pipeline stages (or we can call it depth) and the y axis represents</a:t>
            </a:r>
          </a:p>
          <a:p>
            <a:r>
              <a:rPr lang="en-US" dirty="0"/>
              <a:t>Parallel ALUs within a particular stage (or we can call it width). All packet fields values are stored in PHV (packet header vectors)</a:t>
            </a:r>
          </a:p>
          <a:p>
            <a:r>
              <a:rPr lang="en-US" dirty="0"/>
              <a:t>and all ALUs’ computations are atomic so that the next packet arriving at that ALU a clock cycle later will see the updated value</a:t>
            </a:r>
          </a:p>
          <a:p>
            <a:r>
              <a:rPr lang="en-US" dirty="0"/>
              <a:t>for stateful variables.</a:t>
            </a:r>
          </a:p>
        </p:txBody>
      </p:sp>
      <p:sp>
        <p:nvSpPr>
          <p:cNvPr id="4" name="Slide Number Placeholder 3"/>
          <p:cNvSpPr>
            <a:spLocks noGrp="1"/>
          </p:cNvSpPr>
          <p:nvPr>
            <p:ph type="sldNum" sz="quarter" idx="10"/>
          </p:nvPr>
        </p:nvSpPr>
        <p:spPr/>
        <p:txBody>
          <a:bodyPr/>
          <a:lstStyle/>
          <a:p>
            <a:fld id="{45871415-7FA1-2E40-A21E-DEAF2F6A29FA}" type="slidenum">
              <a:rPr lang="en-US" smtClean="0"/>
              <a:t>11</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12</a:t>
            </a:fld>
            <a:endParaRPr lang="en-US"/>
          </a:p>
        </p:txBody>
      </p:sp>
    </p:spTree>
    <p:extLst>
      <p:ext uri="{BB962C8B-B14F-4D97-AF65-F5344CB8AC3E}">
        <p14:creationId xmlns:p14="http://schemas.microsoft.com/office/powerpoint/2010/main" val="353306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714818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1503665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part is to reduce the constant values appearing in benchmarks. </a:t>
            </a:r>
          </a:p>
          <a:p>
            <a:endParaRPr lang="en-US"/>
          </a:p>
          <a:p>
            <a:r>
              <a:rPr lang="en-US"/>
              <a:t>For example, the example shown in the slides is blue_decrease.c in Domino program. We manually scan the program and downgrade all constants</a:t>
            </a:r>
          </a:p>
          <a:p>
            <a:r>
              <a:rPr lang="en-US"/>
              <a:t>appearing in program into constants within 2-bit range. Here, we replace 10 by 2.</a:t>
            </a:r>
          </a:p>
          <a:p>
            <a:endParaRPr lang="en-US"/>
          </a:p>
          <a:p>
            <a:r>
              <a:rPr lang="en-US"/>
              <a:t>The benefit of this transformation is that all constant/immediate holes appear in Chipmunk will only be 2-bit range which can dramatically reduce the</a:t>
            </a:r>
          </a:p>
          <a:p>
            <a:r>
              <a:rPr lang="en-US"/>
              <a:t>total number of holes. Although we slightly change the semantics of some of benchmarks, but for these case, we only focus on the compilation result</a:t>
            </a:r>
          </a:p>
          <a:p>
            <a:r>
              <a:rPr lang="en-US"/>
              <a:t>so this change is reasonable. </a:t>
            </a:r>
          </a:p>
          <a:p>
            <a:endParaRPr lang="en-US"/>
          </a:p>
          <a:p>
            <a:r>
              <a:rPr lang="en-US"/>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485151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Previously, we introduce the CEGIS algorithm implemented in SKETCH. We call that internal counterexample mode. We referred from that idea to develop our own version of CEGIS, we call it external counterexample mode.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82264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modification in original program and our “own” external counterexample mode,</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384589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some benchmarks, there are only some of the simple operation in packet fields, so we can</a:t>
            </a:r>
          </a:p>
          <a:p>
            <a:r>
              <a:rPr lang="en-US"/>
              <a:t>choose simpler stateless ALU so that the total hole numbers can get slighted decreased. But there</a:t>
            </a:r>
          </a:p>
          <a:p>
            <a:r>
              <a:rPr lang="en-US"/>
              <a:t>are still some disadvantages if we use simplied version of stateless ALU because it may convert</a:t>
            </a:r>
          </a:p>
          <a:p>
            <a:r>
              <a:rPr lang="en-US"/>
              <a:t>from success to failure.</a:t>
            </a:r>
          </a:p>
          <a:p>
            <a:endParaRPr lang="en-US"/>
          </a:p>
          <a:p>
            <a:r>
              <a:rPr lang="en-US"/>
              <a:t>If permitted, we can make full use of the distributed system to run different stateless ALUs</a:t>
            </a:r>
          </a:p>
          <a:p>
            <a:r>
              <a:rPr lang="en-US"/>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2404939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for each of the 8 programs. The way we generate mutations is based on the following ‘noise generation’ method, adding one obviously true condition in if statement, 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101270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a:t>
            </a:r>
          </a:p>
          <a:p>
            <a:r>
              <a:rPr lang="en-US" sz="1200" b="0" i="0" u="none" strike="noStrike" kern="1200" dirty="0">
                <a:solidFill>
                  <a:schemeClr val="tx1"/>
                </a:solidFill>
                <a:effectLst/>
                <a:latin typeface="+mn-lt"/>
                <a:ea typeface="+mn-ea"/>
                <a:cs typeface="+mn-cs"/>
              </a:rPr>
              <a:t>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fixed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However, developing fast programs in programmable substrates is really difficult.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Brief </a:t>
            </a:r>
            <a:r>
              <a:rPr lang="en-US" sz="1200" b="0" i="0" u="none" strike="noStrike" kern="1200">
                <a:solidFill>
                  <a:schemeClr val="tx1"/>
                </a:solidFill>
                <a:effectLst/>
                <a:latin typeface="+mn-lt"/>
                <a:ea typeface="+mn-ea"/>
                <a:cs typeface="+mn-cs"/>
              </a:rPr>
              <a:t>overview the </a:t>
            </a:r>
            <a:endParaRPr lang="en-US" sz="1200" dirty="0"/>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Our current experiment results have shown the advantages of our Chipmunk mainly in two aspects. For completeness, although we can not guarantee that Chipmunk has 100% completeness for generating code but its performance has already much better than Domino. </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2882394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pPr rtl="0"/>
            <a:endParaRPr lang="en-US" dirty="0"/>
          </a:p>
          <a:p>
            <a:pPr rtl="0"/>
            <a:endParaRPr lang="en-US" dirty="0"/>
          </a:p>
          <a:p>
            <a:pPr rtl="0"/>
            <a:r>
              <a:rPr lang="en-US" dirty="0"/>
              <a:t> because we manually plug in hole values generate by other benchmarks and run verification, it succeeds.</a:t>
            </a:r>
          </a:p>
          <a:p>
            <a:endParaRPr lang="en-US" dirty="0"/>
          </a:p>
          <a:p>
            <a:r>
              <a:rPr lang="en-US" b="1" dirty="0"/>
              <a:t>Note: add the graph to show why theoretically, Chipmunk should work for every mutator</a:t>
            </a:r>
          </a:p>
          <a:p>
            <a:r>
              <a:rPr lang="en-US" b="1" dirty="0"/>
              <a:t>Note: </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both Domino and Chipmunk are successful, Chipmunk can generate code with fewer pipeline stages which is severely constrained in programmable switches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12 stage for Tofino switch). The reason that in some cases Chipmunk may consume more ALUs per stage is because, if we expand the pipeline to more stages, we can balance computation task to future stages and reduce the number of ALUs used per stage. But given the priority of number of pipeline stages, we prefer to use Chipmunk.</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As for further speeding up, can we reduce the program synthesis time by replacing hot code regions with fast implementations using a database of localized code rewrite?  As for realistic simulation, in addition to the program itself, how should we address other resource constraints like memory usage which depends on the workload? Also, can we </a:t>
            </a:r>
            <a:r>
              <a:rPr lang="en-US" sz="1200" dirty="0"/>
              <a:t>Synthesize network programs with bounded inaccuracy over a packet trace?</a:t>
            </a: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automatically generate fast packet-processing code which is more complete and hardware-resource saving at the cost of long compilation time. The current results encourage us to do more further research including speeding up synthesis time and implement this idea to more programmable substrates.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am welcoming for all feedback. Thank you for listening.</a:t>
            </a:r>
            <a:endParaRPr lang="en-US" b="0" dirty="0">
              <a:effectLst/>
            </a:endParaRPr>
          </a:p>
          <a:p>
            <a:br>
              <a:rPr lang="en-US" b="0" dirty="0">
                <a:effectLst/>
              </a:rPr>
            </a:br>
            <a:br>
              <a:rPr lang="en-US" b="0" dirty="0">
                <a:effectLst/>
              </a:rPr>
            </a:br>
            <a:r>
              <a:rPr lang="en-US" b="0" dirty="0">
                <a:effectLst/>
              </a:rPr>
              <a:t>Synthesis is a good thing to</a:t>
            </a:r>
          </a:p>
          <a:p>
            <a:endParaRPr lang="en-US" b="0" dirty="0">
              <a:effectLst/>
            </a:endParaRPr>
          </a:p>
          <a:p>
            <a:r>
              <a:rPr lang="en-US" b="0" dirty="0">
                <a:effectLst/>
              </a:rPr>
              <a:t>Application in switch</a:t>
            </a:r>
          </a:p>
          <a:p>
            <a:endParaRPr lang="en-US" b="0" dirty="0">
              <a:effectLst/>
            </a:endParaRPr>
          </a:p>
          <a:p>
            <a:r>
              <a:rPr lang="en-US" b="0" dirty="0">
                <a:effectLst/>
              </a:rPr>
              <a:t>Probably the application outside the switches</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3</a:t>
            </a:fld>
            <a:endParaRPr lang="en-US"/>
          </a:p>
        </p:txBody>
      </p:sp>
    </p:spTree>
    <p:extLst>
      <p:ext uri="{BB962C8B-B14F-4D97-AF65-F5344CB8AC3E}">
        <p14:creationId xmlns:p14="http://schemas.microsoft.com/office/powerpoint/2010/main" val="272672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are two main reasons. First of all, developing such fast programs requires manual optimization by experts who are familiar with each underlying hardware architecture. For example, they must be aware of the cache and memory hierarchy for CPUs and SoC-based NICs; ALU, TCAM and SRAM limits for programmable switches; and of lookup tables, placement and routing for an FPGA. In reality,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en-US" sz="1200" b="0" i="0" u="none" strike="noStrike" kern="1200" dirty="0">
                <a:solidFill>
                  <a:schemeClr val="tx1"/>
                </a:solidFill>
                <a:effectLst/>
                <a:latin typeface="+mn-lt"/>
                <a:ea typeface="+mn-ea"/>
                <a:cs typeface="+mn-cs"/>
              </a:rPr>
              <a:t>Then, you may ask the question: why not design an optimizing compiler to reduce the workload and do optimization automatically. This brings the second reason. </a:t>
            </a:r>
            <a:r>
              <a:rPr lang="en-US" dirty="0"/>
              <a:t>I agree that an optimizing compiler will definitely alleviate the difficulties of generating such fast code</a:t>
            </a:r>
            <a:r>
              <a:rPr lang="en-US" sz="1200" b="0" i="0" u="none" strike="noStrike" kern="1200" dirty="0">
                <a:solidFill>
                  <a:schemeClr val="tx1"/>
                </a:solidFill>
                <a:effectLst/>
                <a:latin typeface="+mn-lt"/>
                <a:ea typeface="+mn-ea"/>
                <a:cs typeface="+mn-cs"/>
              </a:rPr>
              <a:t>, but building the optimizing compiler itself is arduous but fruitless because the building step requires significant engineering efforts, usually it will span decades, which is both time-consuming and money-consuming and cannot catch up with the evolving network hardware. Neither academic nor industrial area have strong motivation to do this.</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648533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here comes to the primary contribution in this talk: introducing program synthesis to develop code generator which we can use to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other words, we map the code generation problem to one program synthesis problem and make full use of the existing program synthesis tools to solve it automatically.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will talk about the details in the later slides.</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may ask why not design an optimizing compiler to do this stuff automatically? This turns to the second reason. I agree that an optimizing compiler will definitely alleviate the difficulties of generating such fast code, but the process of building one optimizing compiler itself will take quite long time which may not be available for new and evolving network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Therefore, in response to the above concerns, we look at this problem in another aspect and try to use program synthesis to develop code generators for emerging network substrates.</a:t>
            </a:r>
          </a:p>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90736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program synthesis problem face a key challenge: it will take quite a long time to solve it because it is a search problem over a large combinatorial search space of programs and the space grows exponentially with the number of bits in the hardware configurations. However, it is still meaningful to use it here mainly because of three reasons.</a:t>
            </a:r>
          </a:p>
          <a:p>
            <a:endParaRPr lang="en-US" dirty="0"/>
          </a:p>
          <a:p>
            <a:r>
              <a:rPr lang="en-US" dirty="0"/>
              <a:t>First of all, most fast packet-processing programs are naturally small and simple (because they only need to support very easy algorithms in programmable devices), and if we use powerful machines and run our job in parallel, we can find the solution within reasonable time.</a:t>
            </a:r>
          </a:p>
          <a:p>
            <a:endParaRPr lang="en-US" dirty="0"/>
          </a:p>
          <a:p>
            <a:r>
              <a:rPr lang="en-US" dirty="0"/>
              <a:t>Second, currently there are more and more mature open-source synthesis tools and promising real-world applications of synthesis. We can foresee the appearance of new and well-developed synthesis tools which can speeding up the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one is closely related to the real life situation.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Program synthesis is to automatically construct a program that satisfy given specification. Specification can be set of input/output examples (unit tests), natural language, first order logic expression or any other form that is easier to write the expected program. The early 21st century has seen a surge of practical interest in the idea of program synthesis in the </a:t>
            </a:r>
            <a:r>
              <a:rPr lang="en-US" sz="1200" b="0" i="0" u="none" strike="noStrike" kern="1200" dirty="0">
                <a:solidFill>
                  <a:schemeClr val="tx1"/>
                </a:solidFill>
                <a:effectLst/>
                <a:latin typeface="+mn-lt"/>
                <a:ea typeface="+mn-ea"/>
                <a:cs typeface="+mn-cs"/>
                <a:hlinkClick r:id="rId3"/>
              </a:rPr>
              <a:t>formal verification</a:t>
            </a:r>
            <a:r>
              <a:rPr lang="en-US" sz="1200" b="0" i="0" u="none" strike="noStrike" kern="1200" dirty="0">
                <a:solidFill>
                  <a:schemeClr val="tx1"/>
                </a:solidFill>
                <a:effectLst/>
                <a:latin typeface="+mn-lt"/>
                <a:ea typeface="+mn-ea"/>
                <a:cs typeface="+mn-cs"/>
              </a:rPr>
              <a:t> community and related fields.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2014 there has been a yearly program synthesis competition comparing different algorithms for program synthesis in a competitive event, the Syntax-Guided Synthesis Competition (or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-Comp).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 constrains the search space programs using syntactic restrictions.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concrete example of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 SKETCH, a programmer provides a program synthesizer and the specification along a sketch. Just as the example show here, the partial program with holes representing values within a finite range of integers, which can be used to encode the programmer’s insight into the structure of the implementation, ALU functionality in programmable switch to be specific. The synthesizer completes the sketch by filling in all holes with concrete values so that the completed sketch meets the specification, where given an input range the performance of completed sketch should be exactly the same as the specified program or semantically equivalent, or says that synthesis is infeasible.</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3548655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program synthesis tool we used for generating fast Pack-processing code is SKETCH, which originated from Prof. Armando’s </a:t>
            </a:r>
            <a:r>
              <a:rPr lang="en-US" sz="1200" b="0" i="0" u="none" strike="noStrike" kern="1200" dirty="0" err="1">
                <a:solidFill>
                  <a:schemeClr val="tx1"/>
                </a:solidFill>
                <a:effectLst/>
                <a:latin typeface="+mn-lt"/>
                <a:ea typeface="+mn-ea"/>
                <a:cs typeface="+mn-cs"/>
              </a:rPr>
              <a:t>phD</a:t>
            </a:r>
            <a:r>
              <a:rPr lang="en-US" sz="1200" b="0" i="0" u="none" strike="noStrike" kern="1200" dirty="0">
                <a:solidFill>
                  <a:schemeClr val="tx1"/>
                </a:solidFill>
                <a:effectLst/>
                <a:latin typeface="+mn-lt"/>
                <a:ea typeface="+mn-ea"/>
                <a:cs typeface="+mn-cs"/>
              </a:rPr>
              <a:t> thesis work.</a:t>
            </a:r>
          </a:p>
          <a:p>
            <a:pPr rtl="0"/>
            <a:endParaRPr lang="en-US" b="0" dirty="0">
              <a:effectLst/>
            </a:endParaRPr>
          </a:p>
          <a:p>
            <a:pPr rtl="0"/>
            <a:r>
              <a:rPr lang="en-US" sz="1200" b="0" i="0" u="none" strike="noStrike" kern="1200" dirty="0">
                <a:solidFill>
                  <a:schemeClr val="tx1"/>
                </a:solidFill>
                <a:effectLst/>
                <a:latin typeface="+mn-lt"/>
                <a:ea typeface="+mn-ea"/>
                <a:cs typeface="+mn-cs"/>
              </a:rPr>
              <a:t>The user will provide two programs: one is specification and the other one is partial program with holes in it. The goal is to find one kind of hole assignment which guarantee that the specification program and the partial program can be semantically equivalent within the input range we give. SKETCH here will either fill in the hole values to make partial program become a full one if there is any feasible solutions or return false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if we want to obtain the return value of multiplying the input value by 5. Here ??(2) means the one of the integer values within 2 bits. As for the first partial program, it is feasible because SKETCH can set ??(2) to be 2 while SKETCH cannot find the satisfying result for the second partial program.</a:t>
            </a:r>
            <a:endParaRPr lang="en-US" b="0" dirty="0">
              <a:effectLst/>
            </a:endParaRPr>
          </a:p>
          <a:p>
            <a:endParaRPr lang="en-US" dirty="0"/>
          </a:p>
          <a:p>
            <a:pPr rtl="0"/>
            <a:r>
              <a:rPr lang="en-US" sz="1200" b="0" i="0" u="none" strike="noStrike" kern="1200" dirty="0">
                <a:solidFill>
                  <a:schemeClr val="tx1"/>
                </a:solidFill>
                <a:effectLst/>
                <a:latin typeface="+mn-lt"/>
                <a:ea typeface="+mn-ea"/>
                <a:cs typeface="+mn-cs"/>
              </a:rPr>
              <a:t>Just a hint, the partial program with holes representing values within a finite range of integers can be used to encode the programmer’s insight into the structure of the programmable substrates.</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99891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11/6/19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11/6/19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11/6/19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11/6/19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11/6/19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11/6/19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11/6/19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11/6/19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11/6/19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11/6/19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11/6/19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11/6/19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5" name="Picture 4">
            <a:extLst>
              <a:ext uri="{FF2B5EF4-FFF2-40B4-BE49-F238E27FC236}">
                <a16:creationId xmlns:a16="http://schemas.microsoft.com/office/drawing/2014/main" id="{F8BFD4BD-D5F2-E848-AA75-1B13E47EF822}"/>
              </a:ext>
            </a:extLst>
          </p:cNvPr>
          <p:cNvPicPr>
            <a:picLocks noChangeAspect="1"/>
          </p:cNvPicPr>
          <p:nvPr/>
        </p:nvPicPr>
        <p:blipFill rotWithShape="1">
          <a:blip r:embed="rId3"/>
          <a:srcRect l="12383" t="22915" r="14125" b="29079"/>
          <a:stretch/>
        </p:blipFill>
        <p:spPr>
          <a:xfrm>
            <a:off x="694212" y="5203399"/>
            <a:ext cx="5885881" cy="1105378"/>
          </a:xfrm>
          <a:prstGeom prst="rect">
            <a:avLst/>
          </a:prstGeom>
        </p:spPr>
      </p:pic>
      <p:pic>
        <p:nvPicPr>
          <p:cNvPr id="7" name="Picture 6">
            <a:extLst>
              <a:ext uri="{FF2B5EF4-FFF2-40B4-BE49-F238E27FC236}">
                <a16:creationId xmlns:a16="http://schemas.microsoft.com/office/drawing/2014/main" id="{AFF50352-50D1-3F45-A4B5-6A745A0EC3B9}"/>
              </a:ext>
            </a:extLst>
          </p:cNvPr>
          <p:cNvPicPr>
            <a:picLocks noChangeAspect="1"/>
          </p:cNvPicPr>
          <p:nvPr/>
        </p:nvPicPr>
        <p:blipFill>
          <a:blip r:embed="rId4"/>
          <a:stretch>
            <a:fillRect/>
          </a:stretch>
        </p:blipFill>
        <p:spPr>
          <a:xfrm>
            <a:off x="6580093" y="5239257"/>
            <a:ext cx="3496235" cy="946176"/>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0779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5" name="Rounded Rectangle 4">
            <a:extLst>
              <a:ext uri="{FF2B5EF4-FFF2-40B4-BE49-F238E27FC236}">
                <a16:creationId xmlns:a16="http://schemas.microsoft.com/office/drawing/2014/main" id="{4D2E0412-F2CB-9642-8CD8-94E0DEA5653E}"/>
              </a:ext>
            </a:extLst>
          </p:cNvPr>
          <p:cNvSpPr/>
          <p:nvPr/>
        </p:nvSpPr>
        <p:spPr>
          <a:xfrm>
            <a:off x="3038333" y="22198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8" name="Rounded Rectangle 7">
            <a:extLst>
              <a:ext uri="{FF2B5EF4-FFF2-40B4-BE49-F238E27FC236}">
                <a16:creationId xmlns:a16="http://schemas.microsoft.com/office/drawing/2014/main" id="{C69929BB-3949-A749-B3CB-754AA84E703D}"/>
              </a:ext>
            </a:extLst>
          </p:cNvPr>
          <p:cNvSpPr/>
          <p:nvPr/>
        </p:nvSpPr>
        <p:spPr>
          <a:xfrm>
            <a:off x="6372790" y="21833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12" name="U-Turn Arrow 11">
            <a:extLst>
              <a:ext uri="{FF2B5EF4-FFF2-40B4-BE49-F238E27FC236}">
                <a16:creationId xmlns:a16="http://schemas.microsoft.com/office/drawing/2014/main" id="{A4083C9A-4109-0F4F-9D32-7B6C957CBFF0}"/>
              </a:ext>
            </a:extLst>
          </p:cNvPr>
          <p:cNvSpPr/>
          <p:nvPr/>
        </p:nvSpPr>
        <p:spPr>
          <a:xfrm rot="10800000">
            <a:off x="4743616" y="36010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343814"/>
                <a:ext cx="2861583" cy="707886"/>
              </a:xfrm>
              <a:prstGeom prst="rect">
                <a:avLst/>
              </a:prstGeom>
              <a:noFill/>
            </p:spPr>
            <p:txBody>
              <a:bodyPr wrap="square" rtlCol="0">
                <a:spAutoFit/>
              </a:bodyPr>
              <a:lstStyle/>
              <a:p>
                <a:pPr algn="ctr"/>
                <a:r>
                  <a:rPr lang="en-US" sz="2000" dirty="0"/>
                  <a:t>Verify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343814"/>
                <a:ext cx="2861583" cy="707886"/>
              </a:xfrm>
              <a:prstGeom prst="rect">
                <a:avLst/>
              </a:prstGeom>
              <a:blipFill>
                <a:blip r:embed="rId3"/>
                <a:stretch>
                  <a:fillRect l="-1762" t="-5357" r="-396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2378494"/>
                <a:ext cx="2734232" cy="707886"/>
              </a:xfrm>
              <a:prstGeom prst="rect">
                <a:avLst/>
              </a:prstGeom>
              <a:noFill/>
            </p:spPr>
            <p:txBody>
              <a:bodyPr wrap="square" rtlCol="0">
                <a:spAutoFit/>
              </a:bodyPr>
              <a:lstStyle/>
              <a:p>
                <a:pPr algn="ctr"/>
                <a:r>
                  <a:rPr lang="en-US" sz="2000" dirty="0"/>
                  <a:t>Synthesize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2378494"/>
                <a:ext cx="2734232" cy="707886"/>
              </a:xfrm>
              <a:prstGeom prst="rect">
                <a:avLst/>
              </a:prstGeom>
              <a:blipFill>
                <a:blip r:embed="rId4"/>
                <a:stretch>
                  <a:fillRect t="-3509" b="-1403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D8D8D99-5C5A-8C46-8DF0-5AEBDED3A64F}"/>
              </a:ext>
            </a:extLst>
          </p:cNvPr>
          <p:cNvSpPr txBox="1"/>
          <p:nvPr/>
        </p:nvSpPr>
        <p:spPr>
          <a:xfrm>
            <a:off x="4919913" y="8565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2405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44872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33818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26266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45693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99526" y="33635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14394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26142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33882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17858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D7CA6F4-BFF8-A244-9406-39C9E8EECE5F}"/>
              </a:ext>
            </a:extLst>
          </p:cNvPr>
          <p:cNvSpPr/>
          <p:nvPr/>
        </p:nvSpPr>
        <p:spPr>
          <a:xfrm>
            <a:off x="1554979" y="10245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a:latin typeface="Calibri"/>
              </a:rPr>
              <a:t>Counterexample Guided Inductive Synthesis</a:t>
            </a:r>
            <a:endParaRPr lang="en-US" sz="3800" dirty="0">
              <a:latin typeface="Calibri"/>
            </a:endParaRPr>
          </a:p>
        </p:txBody>
      </p:sp>
      <p:sp>
        <p:nvSpPr>
          <p:cNvPr id="22" name="Title 1">
            <a:extLst>
              <a:ext uri="{FF2B5EF4-FFF2-40B4-BE49-F238E27FC236}">
                <a16:creationId xmlns:a16="http://schemas.microsoft.com/office/drawing/2014/main" id="{09B9B27F-6AA2-6F42-994D-B19CA356E8AF}"/>
              </a:ext>
            </a:extLst>
          </p:cNvPr>
          <p:cNvSpPr txBox="1">
            <a:spLocks/>
          </p:cNvSpPr>
          <p:nvPr/>
        </p:nvSpPr>
        <p:spPr>
          <a:xfrm>
            <a:off x="270934" y="5103130"/>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by providing the skeleton</a:t>
            </a:r>
          </a:p>
        </p:txBody>
      </p:sp>
    </p:spTree>
    <p:extLst>
      <p:ext uri="{BB962C8B-B14F-4D97-AF65-F5344CB8AC3E}">
        <p14:creationId xmlns:p14="http://schemas.microsoft.com/office/powerpoint/2010/main" val="126546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cxnSp>
        <p:nvCxnSpPr>
          <p:cNvPr id="278" name="Straight Arrow Connector 277">
            <a:extLst>
              <a:ext uri="{FF2B5EF4-FFF2-40B4-BE49-F238E27FC236}">
                <a16:creationId xmlns:a16="http://schemas.microsoft.com/office/drawing/2014/main" id="{2AC5412D-F3FB-C241-9F90-9A8876D6D100}"/>
              </a:ext>
            </a:extLst>
          </p:cNvPr>
          <p:cNvCxnSpPr>
            <a:cxnSpLocks/>
            <a:stCxn id="274" idx="3"/>
            <a:endCxn id="286" idx="1"/>
          </p:cNvCxnSpPr>
          <p:nvPr/>
        </p:nvCxnSpPr>
        <p:spPr>
          <a:xfrm flipV="1">
            <a:off x="2828003" y="3517793"/>
            <a:ext cx="1865618"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660A5FDF-48E8-1243-8A76-D80B5EF095AF}"/>
              </a:ext>
            </a:extLst>
          </p:cNvPr>
          <p:cNvSpPr txBox="1"/>
          <p:nvPr/>
        </p:nvSpPr>
        <p:spPr>
          <a:xfrm>
            <a:off x="2988187" y="3265157"/>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5984815" y="1781857"/>
            <a:ext cx="5135317" cy="372090"/>
          </a:xfrm>
          <a:prstGeom prst="rect">
            <a:avLst/>
          </a:prstGeom>
          <a:noFill/>
        </p:spPr>
        <p:txBody>
          <a:bodyPr wrap="none" rtlCol="0">
            <a:spAutoFit/>
          </a:bodyPr>
          <a:lstStyle/>
          <a:p>
            <a:r>
              <a:rPr lang="en-US" sz="1818" dirty="0"/>
              <a:t>Banzai simulator for programmable switch hardware</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Structure</a:t>
            </a:r>
            <a:r>
              <a:rPr kumimoji="0" lang="zh-CN" altLang="en-US" sz="3800" b="0" i="0" u="none" strike="noStrike" kern="1200" cap="none" spc="0" normalizeH="0" baseline="0" noProof="0" dirty="0">
                <a:ln>
                  <a:noFill/>
                </a:ln>
                <a:solidFill>
                  <a:srgbClr val="0000FF"/>
                </a:solidFill>
                <a:effectLst/>
                <a:uLnTx/>
                <a:uFillTx/>
                <a:latin typeface="Calibri"/>
                <a:ea typeface="+mj-ea"/>
                <a:cs typeface="+mj-cs"/>
              </a:rPr>
              <a:t> </a:t>
            </a:r>
            <a:r>
              <a:rPr kumimoji="0" lang="en-US" altLang="zh-CN" sz="3800" b="0" i="0" u="none" strike="noStrike" kern="1200" cap="none" spc="0" normalizeH="0" baseline="0" noProof="0" dirty="0">
                <a:ln>
                  <a:noFill/>
                </a:ln>
                <a:solidFill>
                  <a:srgbClr val="0000FF"/>
                </a:solidFill>
                <a:effectLst/>
                <a:uLnTx/>
                <a:uFillTx/>
                <a:latin typeface="Calibri"/>
                <a:ea typeface="+mj-ea"/>
                <a:cs typeface="+mj-cs"/>
              </a:rPr>
              <a:t>or PISA simulator</a:t>
            </a: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80" name="Title 1">
            <a:extLst>
              <a:ext uri="{FF2B5EF4-FFF2-40B4-BE49-F238E27FC236}">
                <a16:creationId xmlns:a16="http://schemas.microsoft.com/office/drawing/2014/main" id="{1AA4D9DC-7FEC-594B-9213-43FA6F69D331}"/>
              </a:ext>
            </a:extLst>
          </p:cNvPr>
          <p:cNvSpPr txBox="1">
            <a:spLocks/>
          </p:cNvSpPr>
          <p:nvPr/>
        </p:nvSpPr>
        <p:spPr>
          <a:xfrm>
            <a:off x="255313" y="5275124"/>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State variable </a:t>
            </a:r>
            <a:r>
              <a:rPr lang="en-US" sz="2400" dirty="0">
                <a:solidFill>
                  <a:schemeClr val="tx1"/>
                </a:solidFill>
                <a:latin typeface="Calibri"/>
                <a:sym typeface="Wingdings" pitchFamily="2" charset="2"/>
              </a:rPr>
              <a:t> Stateful ALU; Packet field  Stateless ALU</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Abstract out a switch computation flow into a 2D grid of ALU</a:t>
            </a:r>
          </a:p>
        </p:txBody>
      </p:sp>
    </p:spTree>
    <p:extLst>
      <p:ext uri="{BB962C8B-B14F-4D97-AF65-F5344CB8AC3E}">
        <p14:creationId xmlns:p14="http://schemas.microsoft.com/office/powerpoint/2010/main" val="216802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5396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32050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Optimization methods to speed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022007" y="2136170"/>
            <a:ext cx="8958648"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Reduce the constant values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External counterexample mode vs hole-elimination mode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 (option)</a:t>
            </a:r>
          </a:p>
        </p:txBody>
      </p:sp>
    </p:spTree>
    <p:extLst>
      <p:ext uri="{BB962C8B-B14F-4D97-AF65-F5344CB8AC3E}">
        <p14:creationId xmlns:p14="http://schemas.microsoft.com/office/powerpoint/2010/main" val="172734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74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2033087" y="1630419"/>
            <a:ext cx="1217686" cy="553998"/>
          </a:xfrm>
          <a:prstGeom prst="rect">
            <a:avLst/>
          </a:prstGeom>
          <a:solidFill>
            <a:schemeClr val="bg1"/>
          </a:solidFill>
        </p:spPr>
        <p:txBody>
          <a:bodyPr wrap="square" rtlCol="0">
            <a:spAutoFit/>
          </a:bodyPr>
          <a:lstStyle/>
          <a:p>
            <a:r>
              <a:rPr lang="en-US" sz="1500" b="1"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219345" y="1803675"/>
            <a:ext cx="1619796" cy="323165"/>
          </a:xfrm>
          <a:prstGeom prst="rect">
            <a:avLst/>
          </a:prstGeom>
          <a:noFill/>
        </p:spPr>
        <p:txBody>
          <a:bodyPr wrap="square" rtlCol="0">
            <a:spAutoFit/>
          </a:bodyPr>
          <a:lstStyle/>
          <a:p>
            <a:pPr algn="ctr"/>
            <a:r>
              <a:rPr lang="en-US" sz="1500" b="1"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570716" y="3272289"/>
            <a:ext cx="2034037" cy="553998"/>
          </a:xfrm>
          <a:prstGeom prst="rect">
            <a:avLst/>
          </a:prstGeom>
          <a:noFill/>
        </p:spPr>
        <p:txBody>
          <a:bodyPr wrap="square" rtlCol="0">
            <a:spAutoFit/>
          </a:bodyPr>
          <a:lstStyle/>
          <a:p>
            <a:r>
              <a:rPr lang="en-US" sz="1500" b="1" dirty="0"/>
              <a:t>Failure – Counter Example </a:t>
            </a:r>
            <a:r>
              <a:rPr lang="en-US" sz="1500" b="1" i="1" dirty="0"/>
              <a:t>c</a:t>
            </a:r>
            <a:r>
              <a:rPr lang="en-US" sz="1500" b="1"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66796" y="2495800"/>
            <a:ext cx="762118" cy="553998"/>
          </a:xfrm>
          <a:prstGeom prst="rect">
            <a:avLst/>
          </a:prstGeom>
          <a:noFill/>
        </p:spPr>
        <p:txBody>
          <a:bodyPr wrap="square" rtlCol="0">
            <a:spAutoFit/>
          </a:bodyPr>
          <a:lstStyle/>
          <a:p>
            <a:r>
              <a:rPr lang="en-US" sz="1500" b="1" dirty="0"/>
              <a:t>Add </a:t>
            </a:r>
            <a:r>
              <a:rPr lang="en-US" sz="1500" b="1" i="1" dirty="0"/>
              <a:t>c</a:t>
            </a:r>
            <a:r>
              <a:rPr lang="en-US" sz="1500" b="1"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91650"/>
            <a:ext cx="699025" cy="110231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614222" y="3107403"/>
            <a:ext cx="1147611" cy="675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15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734087" y="1123082"/>
            <a:ext cx="2485258" cy="84217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34D89DA-855C-B049-B515-1ABC1EA6ADA3}"/>
              </a:ext>
            </a:extLst>
          </p:cNvPr>
          <p:cNvPicPr>
            <a:picLocks noChangeAspect="1"/>
          </p:cNvPicPr>
          <p:nvPr/>
        </p:nvPicPr>
        <p:blipFill>
          <a:blip r:embed="rId3"/>
          <a:stretch>
            <a:fillRect/>
          </a:stretch>
        </p:blipFill>
        <p:spPr>
          <a:xfrm>
            <a:off x="7990537" y="1612441"/>
            <a:ext cx="537233" cy="727504"/>
          </a:xfrm>
          <a:prstGeom prst="rect">
            <a:avLst/>
          </a:prstGeom>
        </p:spPr>
      </p:pic>
      <p:sp>
        <p:nvSpPr>
          <p:cNvPr id="14" name="Bent-Up Arrow 13">
            <a:extLst>
              <a:ext uri="{FF2B5EF4-FFF2-40B4-BE49-F238E27FC236}">
                <a16:creationId xmlns:a16="http://schemas.microsoft.com/office/drawing/2014/main" id="{374DC5CA-CE7E-B44C-9190-6397684C2B76}"/>
              </a:ext>
            </a:extLst>
          </p:cNvPr>
          <p:cNvSpPr/>
          <p:nvPr/>
        </p:nvSpPr>
        <p:spPr>
          <a:xfrm flipH="1">
            <a:off x="6261141" y="2734581"/>
            <a:ext cx="2111913"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433845" y="2483269"/>
            <a:ext cx="1542444" cy="553998"/>
          </a:xfrm>
          <a:prstGeom prst="rect">
            <a:avLst/>
          </a:prstGeom>
          <a:noFill/>
        </p:spPr>
        <p:txBody>
          <a:bodyPr wrap="square" rtlCol="0">
            <a:spAutoFit/>
          </a:bodyPr>
          <a:lstStyle/>
          <a:p>
            <a:pPr algn="ctr"/>
            <a:r>
              <a:rPr lang="en-US" sz="1500" b="1" dirty="0"/>
              <a:t>Completed Sketch File</a:t>
            </a:r>
          </a:p>
        </p:txBody>
      </p:sp>
      <p:pic>
        <p:nvPicPr>
          <p:cNvPr id="16" name="Picture 15">
            <a:extLst>
              <a:ext uri="{FF2B5EF4-FFF2-40B4-BE49-F238E27FC236}">
                <a16:creationId xmlns:a16="http://schemas.microsoft.com/office/drawing/2014/main" id="{358A4854-9295-4549-8075-B6165547C688}"/>
              </a:ext>
            </a:extLst>
          </p:cNvPr>
          <p:cNvPicPr>
            <a:picLocks noChangeAspect="1"/>
          </p:cNvPicPr>
          <p:nvPr/>
        </p:nvPicPr>
        <p:blipFill>
          <a:blip r:embed="rId3"/>
          <a:stretch>
            <a:fillRect/>
          </a:stretch>
        </p:blipFill>
        <p:spPr>
          <a:xfrm>
            <a:off x="2215640" y="823247"/>
            <a:ext cx="537233" cy="727504"/>
          </a:xfrm>
          <a:prstGeom prst="rect">
            <a:avLst/>
          </a:prstGeom>
        </p:spPr>
      </p:pic>
      <p:sp>
        <p:nvSpPr>
          <p:cNvPr id="17" name="Down Arrow 16">
            <a:extLst>
              <a:ext uri="{FF2B5EF4-FFF2-40B4-BE49-F238E27FC236}">
                <a16:creationId xmlns:a16="http://schemas.microsoft.com/office/drawing/2014/main" id="{23E951BF-668D-D444-88D5-FB6CB41DEB1B}"/>
              </a:ext>
            </a:extLst>
          </p:cNvPr>
          <p:cNvSpPr/>
          <p:nvPr/>
        </p:nvSpPr>
        <p:spPr>
          <a:xfrm>
            <a:off x="9128827" y="3863637"/>
            <a:ext cx="139168"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521658" y="3912271"/>
            <a:ext cx="1147610" cy="553998"/>
          </a:xfrm>
          <a:prstGeom prst="rect">
            <a:avLst/>
          </a:prstGeom>
          <a:noFill/>
        </p:spPr>
        <p:txBody>
          <a:bodyPr wrap="square" rtlCol="0">
            <a:spAutoFit/>
          </a:bodyPr>
          <a:lstStyle/>
          <a:p>
            <a:pPr algn="ctr"/>
            <a:r>
              <a:rPr lang="en-US" sz="1500" b="1"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662402" y="718116"/>
            <a:ext cx="1826033" cy="553998"/>
          </a:xfrm>
          <a:prstGeom prst="rect">
            <a:avLst/>
          </a:prstGeom>
          <a:noFill/>
        </p:spPr>
        <p:txBody>
          <a:bodyPr wrap="square" rtlCol="0">
            <a:spAutoFit/>
          </a:bodyPr>
          <a:lstStyle/>
          <a:p>
            <a:r>
              <a:rPr lang="en-US" sz="1500" b="1" dirty="0"/>
              <a:t>Completes spec with 2 bit inputs</a:t>
            </a:r>
          </a:p>
        </p:txBody>
      </p:sp>
      <p:pic>
        <p:nvPicPr>
          <p:cNvPr id="20" name="Picture 19">
            <a:extLst>
              <a:ext uri="{FF2B5EF4-FFF2-40B4-BE49-F238E27FC236}">
                <a16:creationId xmlns:a16="http://schemas.microsoft.com/office/drawing/2014/main" id="{D02DF6C2-2339-C04C-95C7-6D5C53C6A95C}"/>
              </a:ext>
            </a:extLst>
          </p:cNvPr>
          <p:cNvPicPr>
            <a:picLocks noChangeAspect="1"/>
          </p:cNvPicPr>
          <p:nvPr/>
        </p:nvPicPr>
        <p:blipFill>
          <a:blip r:embed="rId3"/>
          <a:stretch>
            <a:fillRect/>
          </a:stretch>
        </p:blipFill>
        <p:spPr>
          <a:xfrm>
            <a:off x="8975029" y="4668799"/>
            <a:ext cx="537233" cy="727504"/>
          </a:xfrm>
          <a:prstGeom prst="rect">
            <a:avLst/>
          </a:prstGeom>
        </p:spPr>
      </p:pic>
      <p:sp>
        <p:nvSpPr>
          <p:cNvPr id="21" name="TextBox 20">
            <a:extLst>
              <a:ext uri="{FF2B5EF4-FFF2-40B4-BE49-F238E27FC236}">
                <a16:creationId xmlns:a16="http://schemas.microsoft.com/office/drawing/2014/main" id="{AA9D0E66-E061-6F4D-8A3B-B2CBF32E6687}"/>
              </a:ext>
            </a:extLst>
          </p:cNvPr>
          <p:cNvSpPr txBox="1"/>
          <p:nvPr/>
        </p:nvSpPr>
        <p:spPr>
          <a:xfrm>
            <a:off x="8680757" y="5513993"/>
            <a:ext cx="1334127" cy="553998"/>
          </a:xfrm>
          <a:prstGeom prst="rect">
            <a:avLst/>
          </a:prstGeom>
          <a:solidFill>
            <a:schemeClr val="bg1"/>
          </a:solidFill>
        </p:spPr>
        <p:txBody>
          <a:bodyPr wrap="square" rtlCol="0">
            <a:spAutoFit/>
          </a:bodyPr>
          <a:lstStyle/>
          <a:p>
            <a:r>
              <a:rPr lang="en-US" sz="1500" b="1"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917623" y="3521565"/>
            <a:ext cx="1881108" cy="323165"/>
          </a:xfrm>
          <a:prstGeom prst="rect">
            <a:avLst/>
          </a:prstGeom>
          <a:solidFill>
            <a:schemeClr val="bg1"/>
          </a:solidFill>
        </p:spPr>
        <p:txBody>
          <a:bodyPr wrap="square" rtlCol="0">
            <a:spAutoFit/>
          </a:bodyPr>
          <a:lstStyle/>
          <a:p>
            <a:r>
              <a:rPr lang="en-US" sz="1500" b="1"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2188840" y="2775040"/>
            <a:ext cx="537233" cy="727504"/>
          </a:xfrm>
          <a:prstGeom prst="rect">
            <a:avLst/>
          </a:prstGeom>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692306" y="2434355"/>
            <a:ext cx="869680" cy="24168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601100" y="379773"/>
            <a:ext cx="5658280" cy="369332"/>
          </a:xfrm>
          <a:prstGeom prst="rect">
            <a:avLst/>
          </a:prstGeom>
        </p:spPr>
        <p:txBody>
          <a:bodyPr wrap="none">
            <a:spAutoFit/>
          </a:bodyPr>
          <a:lstStyle/>
          <a:p>
            <a:r>
              <a:rPr lang="en-US" b="1"/>
              <a:t>External counterexample mode vs hole-elimination mode</a:t>
            </a:r>
          </a:p>
        </p:txBody>
      </p:sp>
      <p:sp>
        <p:nvSpPr>
          <p:cNvPr id="26" name="Rectangle 25">
            <a:extLst>
              <a:ext uri="{FF2B5EF4-FFF2-40B4-BE49-F238E27FC236}">
                <a16:creationId xmlns:a16="http://schemas.microsoft.com/office/drawing/2014/main" id="{2429F1CB-0A1F-B449-87CA-7DD7266539C0}"/>
              </a:ext>
            </a:extLst>
          </p:cNvPr>
          <p:cNvSpPr/>
          <p:nvPr/>
        </p:nvSpPr>
        <p:spPr>
          <a:xfrm>
            <a:off x="3697580" y="136874"/>
            <a:ext cx="7239033" cy="369332"/>
          </a:xfrm>
          <a:prstGeom prst="rect">
            <a:avLst/>
          </a:prstGeom>
        </p:spPr>
        <p:txBody>
          <a:bodyPr wrap="none">
            <a:spAutoFit/>
          </a:bodyPr>
          <a:lstStyle/>
          <a:p>
            <a:r>
              <a:rPr lang="en-US" b="1">
                <a:solidFill>
                  <a:srgbClr val="FF0000"/>
                </a:solidFill>
              </a:rPr>
              <a:t>NOTE: this figure is borrowed from NSDI, we should make a lot of changes</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9347820" y="3320724"/>
            <a:ext cx="1147610" cy="323165"/>
          </a:xfrm>
          <a:prstGeom prst="rect">
            <a:avLst/>
          </a:prstGeom>
          <a:noFill/>
        </p:spPr>
        <p:txBody>
          <a:bodyPr wrap="square" rtlCol="0">
            <a:spAutoFit/>
          </a:bodyPr>
          <a:lstStyle/>
          <a:p>
            <a:pPr algn="ctr"/>
            <a:r>
              <a:rPr lang="en-US" sz="1500" b="1" dirty="0"/>
              <a:t>Z3</a:t>
            </a:r>
          </a:p>
        </p:txBody>
      </p:sp>
    </p:spTree>
    <p:extLst>
      <p:ext uri="{BB962C8B-B14F-4D97-AF65-F5344CB8AC3E}">
        <p14:creationId xmlns:p14="http://schemas.microsoft.com/office/powerpoint/2010/main" val="82951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601100" y="355059"/>
            <a:ext cx="4893584" cy="369332"/>
          </a:xfrm>
          <a:prstGeom prst="rect">
            <a:avLst/>
          </a:prstGeom>
        </p:spPr>
        <p:txBody>
          <a:bodyPr wrap="none">
            <a:spAutoFit/>
          </a:bodyPr>
          <a:lstStyle/>
          <a:p>
            <a:r>
              <a:rPr lang="en-US" b="1"/>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248905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b="1"/>
              <a:t>Gradual search for stateless ALU</a:t>
            </a:r>
          </a:p>
        </p:txBody>
      </p:sp>
      <p:sp>
        <p:nvSpPr>
          <p:cNvPr id="4" name="TextBox 3">
            <a:extLst>
              <a:ext uri="{FF2B5EF4-FFF2-40B4-BE49-F238E27FC236}">
                <a16:creationId xmlns:a16="http://schemas.microsoft.com/office/drawing/2014/main" id="{60EF046B-A10C-9E45-A65A-9286E1E73485}"/>
              </a:ext>
            </a:extLst>
          </p:cNvPr>
          <p:cNvSpPr txBox="1"/>
          <p:nvPr/>
        </p:nvSpPr>
        <p:spPr>
          <a:xfrm>
            <a:off x="4243773" y="1304741"/>
            <a:ext cx="4429126" cy="369332"/>
          </a:xfrm>
          <a:prstGeom prst="rect">
            <a:avLst/>
          </a:prstGeom>
          <a:noFill/>
        </p:spPr>
        <p:txBody>
          <a:bodyPr wrap="square" rtlCol="0">
            <a:spAutoFit/>
          </a:bodyPr>
          <a:lstStyle/>
          <a:p>
            <a:r>
              <a:rPr lang="en-US"/>
              <a:t>Stateless alu</a:t>
            </a:r>
          </a:p>
        </p:txBody>
      </p:sp>
      <p:sp>
        <p:nvSpPr>
          <p:cNvPr id="7" name="TextBox 6">
            <a:extLst>
              <a:ext uri="{FF2B5EF4-FFF2-40B4-BE49-F238E27FC236}">
                <a16:creationId xmlns:a16="http://schemas.microsoft.com/office/drawing/2014/main" id="{45BF686C-453A-7E4E-8207-7596EE6347BE}"/>
              </a:ext>
            </a:extLst>
          </p:cNvPr>
          <p:cNvSpPr txBox="1"/>
          <p:nvPr/>
        </p:nvSpPr>
        <p:spPr>
          <a:xfrm>
            <a:off x="3628595" y="2003458"/>
            <a:ext cx="4429126" cy="369332"/>
          </a:xfrm>
          <a:prstGeom prst="rect">
            <a:avLst/>
          </a:prstGeom>
          <a:noFill/>
        </p:spPr>
        <p:txBody>
          <a:bodyPr wrap="square" rtlCol="0">
            <a:spAutoFit/>
          </a:bodyPr>
          <a:lstStyle/>
          <a:p>
            <a:r>
              <a:rPr lang="en-US"/>
              <a:t>Stateless_alu_arith_rel_cond</a:t>
            </a:r>
          </a:p>
        </p:txBody>
      </p:sp>
      <p:sp>
        <p:nvSpPr>
          <p:cNvPr id="8" name="TextBox 7">
            <a:extLst>
              <a:ext uri="{FF2B5EF4-FFF2-40B4-BE49-F238E27FC236}">
                <a16:creationId xmlns:a16="http://schemas.microsoft.com/office/drawing/2014/main" id="{0154E959-57C0-884D-A3C6-DC570BC1BEA1}"/>
              </a:ext>
            </a:extLst>
          </p:cNvPr>
          <p:cNvSpPr txBox="1"/>
          <p:nvPr/>
        </p:nvSpPr>
        <p:spPr>
          <a:xfrm>
            <a:off x="3853978" y="2761284"/>
            <a:ext cx="4429126" cy="369332"/>
          </a:xfrm>
          <a:prstGeom prst="rect">
            <a:avLst/>
          </a:prstGeom>
          <a:noFill/>
        </p:spPr>
        <p:txBody>
          <a:bodyPr wrap="square" rtlCol="0">
            <a:spAutoFit/>
          </a:bodyPr>
          <a:lstStyle/>
          <a:p>
            <a:r>
              <a:rPr lang="en-US"/>
              <a:t>Stateless_alu_arith_rel</a:t>
            </a:r>
          </a:p>
        </p:txBody>
      </p:sp>
      <p:sp>
        <p:nvSpPr>
          <p:cNvPr id="9" name="TextBox 8">
            <a:extLst>
              <a:ext uri="{FF2B5EF4-FFF2-40B4-BE49-F238E27FC236}">
                <a16:creationId xmlns:a16="http://schemas.microsoft.com/office/drawing/2014/main" id="{0BCD4481-B9B1-4743-AE31-8094F073A817}"/>
              </a:ext>
            </a:extLst>
          </p:cNvPr>
          <p:cNvSpPr txBox="1"/>
          <p:nvPr/>
        </p:nvSpPr>
        <p:spPr>
          <a:xfrm>
            <a:off x="3951073" y="3686252"/>
            <a:ext cx="4429126" cy="369332"/>
          </a:xfrm>
          <a:prstGeom prst="rect">
            <a:avLst/>
          </a:prstGeom>
          <a:noFill/>
        </p:spPr>
        <p:txBody>
          <a:bodyPr wrap="square" rtlCol="0">
            <a:spAutoFit/>
          </a:bodyPr>
          <a:lstStyle/>
          <a:p>
            <a:r>
              <a:rPr lang="en-US"/>
              <a:t>Stateless_alu_arith</a:t>
            </a:r>
          </a:p>
        </p:txBody>
      </p:sp>
      <p:sp>
        <p:nvSpPr>
          <p:cNvPr id="10" name="Rectangle 9">
            <a:extLst>
              <a:ext uri="{FF2B5EF4-FFF2-40B4-BE49-F238E27FC236}">
                <a16:creationId xmlns:a16="http://schemas.microsoft.com/office/drawing/2014/main" id="{956A3C65-6E30-1F4D-995F-8A522BC92E5B}"/>
              </a:ext>
            </a:extLst>
          </p:cNvPr>
          <p:cNvSpPr/>
          <p:nvPr/>
        </p:nvSpPr>
        <p:spPr>
          <a:xfrm>
            <a:off x="432418" y="4958129"/>
            <a:ext cx="10290125" cy="923330"/>
          </a:xfrm>
          <a:prstGeom prst="rect">
            <a:avLst/>
          </a:prstGeom>
        </p:spPr>
        <p:txBody>
          <a:bodyPr wrap="none">
            <a:spAutoFit/>
          </a:bodyPr>
          <a:lstStyle/>
          <a:p>
            <a:r>
              <a:rPr lang="en-US" b="1">
                <a:solidFill>
                  <a:srgbClr val="FF0000"/>
                </a:solidFill>
              </a:rPr>
              <a:t>NOTE: It looks like we delete the table to compare compilation time of stateless_alu vs stateless_alu_arith</a:t>
            </a:r>
          </a:p>
          <a:p>
            <a:r>
              <a:rPr lang="en-US" b="1">
                <a:solidFill>
                  <a:srgbClr val="FF0000"/>
                </a:solidFill>
              </a:rPr>
              <a:t>             in HotNets paper. We could add them back to the paper if there is enough space (7 pages at most)</a:t>
            </a:r>
          </a:p>
          <a:p>
            <a:r>
              <a:rPr lang="en-US" b="1">
                <a:solidFill>
                  <a:srgbClr val="FF0000"/>
                </a:solidFill>
              </a:rPr>
              <a:t>             and then show the table/graph here</a:t>
            </a:r>
          </a:p>
        </p:txBody>
      </p:sp>
    </p:spTree>
    <p:extLst>
      <p:ext uri="{BB962C8B-B14F-4D97-AF65-F5344CB8AC3E}">
        <p14:creationId xmlns:p14="http://schemas.microsoft.com/office/powerpoint/2010/main" val="83857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Benchmark introduction</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989433"/>
            <a:ext cx="6932140" cy="2585323"/>
          </a:xfrm>
          <a:prstGeom prst="rect">
            <a:avLst/>
          </a:prstGeom>
          <a:noFill/>
        </p:spPr>
        <p:txBody>
          <a:bodyPr wrap="square" rtlCol="0">
            <a:spAutoFit/>
          </a:bodyPr>
          <a:lstStyle/>
          <a:p>
            <a:pPr marL="285750" indent="-285750">
              <a:buFont typeface="Arial" panose="020B0604020202020204" pitchFamily="34" charset="0"/>
              <a:buChar char="•"/>
            </a:pPr>
            <a:r>
              <a:rPr lang="en-US" b="1"/>
              <a:t>Add (1==1)</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Switch the if-else statement</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Switch the order of statement within if </a:t>
            </a:r>
          </a:p>
        </p:txBody>
      </p:sp>
      <p:sp>
        <p:nvSpPr>
          <p:cNvPr id="6" name="TextBox 5">
            <a:extLst>
              <a:ext uri="{FF2B5EF4-FFF2-40B4-BE49-F238E27FC236}">
                <a16:creationId xmlns:a16="http://schemas.microsoft.com/office/drawing/2014/main" id="{5EDC3E62-9309-6C4A-8691-357902D7B937}"/>
              </a:ext>
            </a:extLst>
          </p:cNvPr>
          <p:cNvSpPr txBox="1"/>
          <p:nvPr/>
        </p:nvSpPr>
        <p:spPr>
          <a:xfrm>
            <a:off x="926757" y="1389809"/>
            <a:ext cx="6932140" cy="369332"/>
          </a:xfrm>
          <a:prstGeom prst="rect">
            <a:avLst/>
          </a:prstGeom>
          <a:noFill/>
        </p:spPr>
        <p:txBody>
          <a:bodyPr wrap="square" rtlCol="0">
            <a:spAutoFit/>
          </a:bodyPr>
          <a:lstStyle/>
          <a:p>
            <a:r>
              <a:rPr lang="en-US" b="1"/>
              <a:t>Totally three ways to generate mutator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3097430"/>
            <a:ext cx="7393460" cy="369332"/>
          </a:xfrm>
          <a:prstGeom prst="rect">
            <a:avLst/>
          </a:prstGeom>
        </p:spPr>
        <p:txBody>
          <a:bodyPr wrap="square">
            <a:spAutoFit/>
          </a:bodyPr>
          <a:lstStyle/>
          <a:p>
            <a:r>
              <a:rPr lang="en-US"/>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4159259"/>
            <a:ext cx="6820930" cy="369332"/>
          </a:xfrm>
          <a:prstGeom prst="rect">
            <a:avLst/>
          </a:prstGeom>
        </p:spPr>
        <p:txBody>
          <a:bodyPr wrap="square">
            <a:spAutoFit/>
          </a:bodyPr>
          <a:lstStyle/>
          <a:p>
            <a:r>
              <a:rPr lang="en-US"/>
              <a:t>if (condition_1 &amp;&amp; condition_2) -----&gt; if (condition_2 &amp;&amp; condition_1)</a:t>
            </a:r>
          </a:p>
        </p:txBody>
      </p:sp>
      <p:sp>
        <p:nvSpPr>
          <p:cNvPr id="8" name="Rectangle 7">
            <a:extLst>
              <a:ext uri="{FF2B5EF4-FFF2-40B4-BE49-F238E27FC236}">
                <a16:creationId xmlns:a16="http://schemas.microsoft.com/office/drawing/2014/main" id="{9371B809-CEB2-674E-A509-DAAD50B43576}"/>
              </a:ext>
            </a:extLst>
          </p:cNvPr>
          <p:cNvSpPr/>
          <p:nvPr/>
        </p:nvSpPr>
        <p:spPr>
          <a:xfrm>
            <a:off x="4662620" y="1990304"/>
            <a:ext cx="6820930" cy="369332"/>
          </a:xfrm>
          <a:prstGeom prst="rect">
            <a:avLst/>
          </a:prstGeom>
        </p:spPr>
        <p:txBody>
          <a:bodyPr wrap="square">
            <a:spAutoFit/>
          </a:bodyPr>
          <a:lstStyle/>
          <a:p>
            <a:r>
              <a:rPr lang="en-US"/>
              <a:t>if (condition_1) {do A;} -----&gt; if (condition_1 &amp;&amp; 1==1) {do A;}</a:t>
            </a:r>
          </a:p>
        </p:txBody>
      </p:sp>
      <p:sp>
        <p:nvSpPr>
          <p:cNvPr id="9" name="Oval 8">
            <a:extLst>
              <a:ext uri="{FF2B5EF4-FFF2-40B4-BE49-F238E27FC236}">
                <a16:creationId xmlns:a16="http://schemas.microsoft.com/office/drawing/2014/main" id="{8C472178-6F34-FF4F-A217-9AD4A995DDB2}"/>
              </a:ext>
            </a:extLst>
          </p:cNvPr>
          <p:cNvSpPr/>
          <p:nvPr/>
        </p:nvSpPr>
        <p:spPr>
          <a:xfrm>
            <a:off x="9045146" y="1841337"/>
            <a:ext cx="80319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202F55D-7C94-3844-AF03-590419D54FC3}"/>
              </a:ext>
            </a:extLst>
          </p:cNvPr>
          <p:cNvSpPr/>
          <p:nvPr/>
        </p:nvSpPr>
        <p:spPr>
          <a:xfrm>
            <a:off x="8625016" y="293747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Manually create some ”noise” for program so as to increase compilation difficult for traditional Domino compiler</a:t>
            </a:r>
          </a:p>
        </p:txBody>
      </p:sp>
    </p:spTree>
    <p:extLst>
      <p:ext uri="{BB962C8B-B14F-4D97-AF65-F5344CB8AC3E}">
        <p14:creationId xmlns:p14="http://schemas.microsoft.com/office/powerpoint/2010/main" val="2586495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896600" cy="5166099"/>
          </a:xfrm>
        </p:spPr>
        <p:txBody>
          <a:bodyPr>
            <a:normAutofit lnSpcReduction="10000"/>
          </a:bodyPr>
          <a:lstStyle/>
          <a:p>
            <a:r>
              <a:rPr lang="en-US" dirty="0"/>
              <a:t>Lots of programmable network devices (e.g., …) </a:t>
            </a:r>
            <a:r>
              <a:rPr lang="en-US" b="1" dirty="0"/>
              <a:t>TODO: Add pictures.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 but hard to write optimized code. Because of two main reasons:</a:t>
            </a:r>
          </a:p>
          <a:p>
            <a:endParaRPr lang="en-US" dirty="0"/>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5168720" y="1867087"/>
            <a:ext cx="2264142" cy="2066738"/>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BB09A7EC-2771-4A4D-9508-C61066C5F9F0}"/>
              </a:ext>
            </a:extLst>
          </p:cNvPr>
          <p:cNvSpPr/>
          <p:nvPr/>
        </p:nvSpPr>
        <p:spPr>
          <a:xfrm>
            <a:off x="1600200" y="1766225"/>
            <a:ext cx="1905000" cy="16627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Internet</a:t>
            </a:r>
          </a:p>
          <a:p>
            <a:pPr algn="ctr"/>
            <a:r>
              <a:rPr lang="en-US" b="1" dirty="0">
                <a:solidFill>
                  <a:srgbClr val="0070C0"/>
                </a:solidFill>
              </a:rPr>
              <a:t>Of </a:t>
            </a:r>
          </a:p>
          <a:p>
            <a:pPr algn="ctr"/>
            <a:r>
              <a:rPr lang="en-US" b="1" dirty="0">
                <a:solidFill>
                  <a:srgbClr val="0070C0"/>
                </a:solidFill>
              </a:rPr>
              <a:t>Things</a:t>
            </a:r>
          </a:p>
        </p:txBody>
      </p:sp>
      <p:sp>
        <p:nvSpPr>
          <p:cNvPr id="8" name="Oval 7">
            <a:extLst>
              <a:ext uri="{FF2B5EF4-FFF2-40B4-BE49-F238E27FC236}">
                <a16:creationId xmlns:a16="http://schemas.microsoft.com/office/drawing/2014/main" id="{77DD3841-B5FA-0141-BD7D-94CBEFFD7E6F}"/>
              </a:ext>
            </a:extLst>
          </p:cNvPr>
          <p:cNvSpPr/>
          <p:nvPr/>
        </p:nvSpPr>
        <p:spPr>
          <a:xfrm>
            <a:off x="1600200" y="3520196"/>
            <a:ext cx="1905000" cy="1775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Artificial</a:t>
            </a:r>
          </a:p>
          <a:p>
            <a:pPr algn="ctr"/>
            <a:r>
              <a:rPr lang="en-US" b="1" dirty="0">
                <a:solidFill>
                  <a:srgbClr val="0070C0"/>
                </a:solidFill>
              </a:rPr>
              <a:t>Intelligence</a:t>
            </a:r>
          </a:p>
        </p:txBody>
      </p:sp>
      <p:sp>
        <p:nvSpPr>
          <p:cNvPr id="9" name="Right Arrow 8">
            <a:extLst>
              <a:ext uri="{FF2B5EF4-FFF2-40B4-BE49-F238E27FC236}">
                <a16:creationId xmlns:a16="http://schemas.microsoft.com/office/drawing/2014/main" id="{691C437B-0711-3E41-827D-56BB53F7810B}"/>
              </a:ext>
            </a:extLst>
          </p:cNvPr>
          <p:cNvSpPr/>
          <p:nvPr/>
        </p:nvSpPr>
        <p:spPr>
          <a:xfrm>
            <a:off x="3797120" y="3057525"/>
            <a:ext cx="1371600" cy="876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F9B7E0-547C-5049-923C-9B6D7D5DD024}"/>
              </a:ext>
            </a:extLst>
          </p:cNvPr>
          <p:cNvPicPr>
            <a:picLocks noChangeAspect="1"/>
          </p:cNvPicPr>
          <p:nvPr/>
        </p:nvPicPr>
        <p:blipFill>
          <a:blip r:embed="rId4"/>
          <a:stretch>
            <a:fillRect/>
          </a:stretch>
        </p:blipFill>
        <p:spPr>
          <a:xfrm>
            <a:off x="7851602" y="1867087"/>
            <a:ext cx="1905000" cy="1905000"/>
          </a:xfrm>
          <a:prstGeom prst="rect">
            <a:avLst/>
          </a:prstGeom>
        </p:spPr>
      </p:pic>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5"/>
          <a:stretch>
            <a:fillRect/>
          </a:stretch>
        </p:blipFill>
        <p:spPr>
          <a:xfrm>
            <a:off x="6248584" y="3751869"/>
            <a:ext cx="2438218" cy="1698625"/>
          </a:xfrm>
          <a:prstGeom prst="rect">
            <a:avLst/>
          </a:prstGeom>
        </p:spPr>
      </p:pic>
    </p:spTree>
    <p:extLst>
      <p:ext uri="{BB962C8B-B14F-4D97-AF65-F5344CB8AC3E}">
        <p14:creationId xmlns:p14="http://schemas.microsoft.com/office/powerpoint/2010/main" val="1466527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967910"/>
            <a:ext cx="6932140" cy="1477328"/>
          </a:xfrm>
          <a:prstGeom prst="rect">
            <a:avLst/>
          </a:prstGeom>
          <a:noFill/>
        </p:spPr>
        <p:txBody>
          <a:bodyPr wrap="square" rtlCol="0">
            <a:spAutoFit/>
          </a:bodyPr>
          <a:lstStyle/>
          <a:p>
            <a:pPr marL="285750" indent="-285750">
              <a:buFont typeface="Arial" panose="020B0604020202020204" pitchFamily="34" charset="0"/>
              <a:buChar char="•"/>
            </a:pPr>
            <a:r>
              <a:rPr lang="en-US" b="1"/>
              <a:t>Compilation result</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Resource usage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Compilation time </a:t>
            </a:r>
          </a:p>
        </p:txBody>
      </p:sp>
      <p:sp>
        <p:nvSpPr>
          <p:cNvPr id="6" name="TextBox 5">
            <a:extLst>
              <a:ext uri="{FF2B5EF4-FFF2-40B4-BE49-F238E27FC236}">
                <a16:creationId xmlns:a16="http://schemas.microsoft.com/office/drawing/2014/main" id="{922F54D0-C445-5246-B19F-2D7BF091539A}"/>
              </a:ext>
            </a:extLst>
          </p:cNvPr>
          <p:cNvSpPr txBox="1"/>
          <p:nvPr/>
        </p:nvSpPr>
        <p:spPr>
          <a:xfrm>
            <a:off x="926757" y="1488665"/>
            <a:ext cx="6932140" cy="369332"/>
          </a:xfrm>
          <a:prstGeom prst="rect">
            <a:avLst/>
          </a:prstGeom>
          <a:noFill/>
        </p:spPr>
        <p:txBody>
          <a:bodyPr wrap="square" rtlCol="0">
            <a:spAutoFit/>
          </a:bodyPr>
          <a:lstStyle/>
          <a:p>
            <a:r>
              <a:rPr lang="en-US" b="1"/>
              <a:t>Compare Chipmunk with Domino in three aspects</a:t>
            </a:r>
          </a:p>
        </p:txBody>
      </p:sp>
    </p:spTree>
    <p:extLst>
      <p:ext uri="{BB962C8B-B14F-4D97-AF65-F5344CB8AC3E}">
        <p14:creationId xmlns:p14="http://schemas.microsoft.com/office/powerpoint/2010/main" val="2249567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69483137"/>
              </p:ext>
            </p:extLst>
          </p:nvPr>
        </p:nvGraphicFramePr>
        <p:xfrm>
          <a:off x="605481" y="2465036"/>
          <a:ext cx="10383796" cy="333756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tc>
                  <a:txBody>
                    <a:bodyPr/>
                    <a:lstStyle/>
                    <a:p>
                      <a:r>
                        <a:rPr lang="en-US">
                          <a:solidFill>
                            <a:schemeClr val="tx1"/>
                          </a:solidFill>
                        </a:rPr>
                        <a:t>Compilation time (sec)</a:t>
                      </a:r>
                      <a:endParaRPr lang="en-US"/>
                    </a:p>
                  </a:txBody>
                  <a:tcPr/>
                </a:tc>
                <a:extLst>
                  <a:ext uri="{0D108BD9-81ED-4DB2-BD59-A6C34878D82A}">
                    <a16:rowId xmlns:a16="http://schemas.microsoft.com/office/drawing/2014/main" val="1851333489"/>
                  </a:ext>
                </a:extLst>
              </a:tr>
              <a:tr h="370840">
                <a:tc>
                  <a:txBody>
                    <a:bodyPr/>
                    <a:lstStyle/>
                    <a:p>
                      <a:r>
                        <a:rPr lang="en-US"/>
                        <a:t>RCP</a:t>
                      </a:r>
                    </a:p>
                  </a:txBody>
                  <a:tcPr/>
                </a:tc>
                <a:tc>
                  <a:txBody>
                    <a:bodyPr/>
                    <a:lstStyle/>
                    <a:p>
                      <a:r>
                        <a:rPr lang="en-US"/>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ltLang="zh-CN"/>
                        <a:t>17.7</a:t>
                      </a: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90%</a:t>
                      </a:r>
                    </a:p>
                  </a:txBody>
                  <a:tcPr/>
                </a:tc>
                <a:tc>
                  <a:txBody>
                    <a:bodyPr/>
                    <a:lstStyle/>
                    <a:p>
                      <a:r>
                        <a:rPr lang="en-US" altLang="zh-CN"/>
                        <a:t>2295</a:t>
                      </a:r>
                      <a:endParaRPr lang="en-US"/>
                    </a:p>
                  </a:txBody>
                  <a:tcPr/>
                </a:tc>
                <a:extLst>
                  <a:ext uri="{0D108BD9-81ED-4DB2-BD59-A6C34878D82A}">
                    <a16:rowId xmlns:a16="http://schemas.microsoft.com/office/drawing/2014/main" val="2686257392"/>
                  </a:ext>
                </a:extLst>
              </a:tr>
              <a:tr h="370840">
                <a:tc>
                  <a:txBody>
                    <a:bodyPr/>
                    <a:lstStyle/>
                    <a:p>
                      <a:r>
                        <a:rPr lang="en-US"/>
                        <a:t>Sampling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7.3</a:t>
                      </a:r>
                      <a:endParaRPr lang="en-US"/>
                    </a:p>
                  </a:txBody>
                  <a:tcPr/>
                </a:tc>
                <a:extLst>
                  <a:ext uri="{0D108BD9-81ED-4DB2-BD59-A6C34878D82A}">
                    <a16:rowId xmlns:a16="http://schemas.microsoft.com/office/drawing/2014/main" val="4077813475"/>
                  </a:ext>
                </a:extLst>
              </a:tr>
              <a:tr h="370840">
                <a:tc>
                  <a:txBody>
                    <a:bodyPr/>
                    <a:lstStyle/>
                    <a:p>
                      <a:r>
                        <a:rPr lang="en-US"/>
                        <a:t>BLUE (increase)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10.7</a:t>
                      </a:r>
                      <a:endParaRPr lang="en-US"/>
                    </a:p>
                  </a:txBody>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52.5</a:t>
                      </a:r>
                      <a:endParaRPr lang="en-US"/>
                    </a:p>
                  </a:txBody>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r>
                        <a:rPr lang="en-US"/>
                        <a:t>70% (timeout)</a:t>
                      </a:r>
                    </a:p>
                  </a:txBody>
                  <a:tcPr/>
                </a:tc>
                <a:tc>
                  <a:txBody>
                    <a:bodyPr/>
                    <a:lstStyle/>
                    <a:p>
                      <a:r>
                        <a:rPr lang="en-US"/>
                        <a:t>100%</a:t>
                      </a:r>
                    </a:p>
                  </a:txBody>
                  <a:tcPr/>
                </a:tc>
                <a:tc>
                  <a:txBody>
                    <a:bodyPr/>
                    <a:lstStyle/>
                    <a:p>
                      <a:r>
                        <a:rPr lang="en-US" altLang="zh-CN"/>
                        <a:t>3648</a:t>
                      </a:r>
                      <a:endParaRPr lang="en-US"/>
                    </a:p>
                  </a:txBody>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7.7</a:t>
                      </a:r>
                      <a:endParaRPr lang="en-US"/>
                    </a:p>
                  </a:txBody>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flow reordering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8.3</a:t>
                      </a:r>
                      <a:endParaRPr lang="en-US"/>
                    </a:p>
                  </a:txBody>
                  <a:tcPr/>
                </a:tc>
                <a:extLst>
                  <a:ext uri="{0D108BD9-81ED-4DB2-BD59-A6C34878D82A}">
                    <a16:rowId xmlns:a16="http://schemas.microsoft.com/office/drawing/2014/main" val="1333498608"/>
                  </a:ext>
                </a:extLst>
              </a:tr>
            </a:tbl>
          </a:graphicData>
        </a:graphic>
      </p:graphicFrame>
      <p:sp>
        <p:nvSpPr>
          <p:cNvPr id="5" name="Rectangle 4">
            <a:extLst>
              <a:ext uri="{FF2B5EF4-FFF2-40B4-BE49-F238E27FC236}">
                <a16:creationId xmlns:a16="http://schemas.microsoft.com/office/drawing/2014/main" id="{C121EAB6-109F-F14F-8EB3-B768FC88EE2D}"/>
              </a:ext>
            </a:extLst>
          </p:cNvPr>
          <p:cNvSpPr/>
          <p:nvPr/>
        </p:nvSpPr>
        <p:spPr>
          <a:xfrm>
            <a:off x="1219200" y="1244595"/>
            <a:ext cx="6096000" cy="923330"/>
          </a:xfrm>
          <a:prstGeom prst="rect">
            <a:avLst/>
          </a:prstGeom>
        </p:spPr>
        <p:txBody>
          <a:bodyPr>
            <a:spAutoFit/>
          </a:bodyPr>
          <a:lstStyle/>
          <a:p>
            <a:pPr marL="285750" indent="-285750">
              <a:buFont typeface="Arial" panose="020B0604020202020204" pitchFamily="34" charset="0"/>
              <a:buChar char="•"/>
            </a:pPr>
            <a:r>
              <a:rPr lang="en-US" b="1"/>
              <a:t>Compilation result</a:t>
            </a:r>
          </a:p>
          <a:p>
            <a:endParaRPr lang="en-US" b="1"/>
          </a:p>
          <a:p>
            <a:pPr marL="285750" indent="-285750">
              <a:buFont typeface="Arial" panose="020B0604020202020204" pitchFamily="34" charset="0"/>
              <a:buChar char="•"/>
            </a:pPr>
            <a:r>
              <a:rPr lang="en-US" b="1"/>
              <a:t>Compilation time </a:t>
            </a:r>
            <a:endParaRPr lang="en-US"/>
          </a:p>
        </p:txBody>
      </p:sp>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Tree>
    <p:extLst>
      <p:ext uri="{BB962C8B-B14F-4D97-AF65-F5344CB8AC3E}">
        <p14:creationId xmlns:p14="http://schemas.microsoft.com/office/powerpoint/2010/main" val="388439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sp>
        <p:nvSpPr>
          <p:cNvPr id="5" name="Rectangle 4">
            <a:extLst>
              <a:ext uri="{FF2B5EF4-FFF2-40B4-BE49-F238E27FC236}">
                <a16:creationId xmlns:a16="http://schemas.microsoft.com/office/drawing/2014/main" id="{C121EAB6-109F-F14F-8EB3-B768FC88EE2D}"/>
              </a:ext>
            </a:extLst>
          </p:cNvPr>
          <p:cNvSpPr/>
          <p:nvPr/>
        </p:nvSpPr>
        <p:spPr>
          <a:xfrm>
            <a:off x="1219200" y="1244595"/>
            <a:ext cx="6096000" cy="369332"/>
          </a:xfrm>
          <a:prstGeom prst="rect">
            <a:avLst/>
          </a:prstGeom>
        </p:spPr>
        <p:txBody>
          <a:bodyPr>
            <a:spAutoFit/>
          </a:bodyPr>
          <a:lstStyle/>
          <a:p>
            <a:pPr marL="285750" indent="-285750">
              <a:buFont typeface="Arial" panose="020B0604020202020204" pitchFamily="34" charset="0"/>
              <a:buChar char="•"/>
            </a:pPr>
            <a:r>
              <a:rPr lang="en-US" b="1"/>
              <a:t>Resource usage</a:t>
            </a:r>
          </a:p>
        </p:txBody>
      </p:sp>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Tree>
    <p:extLst>
      <p:ext uri="{BB962C8B-B14F-4D97-AF65-F5344CB8AC3E}">
        <p14:creationId xmlns:p14="http://schemas.microsoft.com/office/powerpoint/2010/main" val="19935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due to the complexity of program synthesis problem,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700203"/>
            <a:ext cx="9527060" cy="83099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will find the optimal resources usage, with smaller depth and width</a:t>
            </a:r>
          </a:p>
        </p:txBody>
      </p:sp>
    </p:spTree>
    <p:extLst>
      <p:ext uri="{BB962C8B-B14F-4D97-AF65-F5344CB8AC3E}">
        <p14:creationId xmlns:p14="http://schemas.microsoft.com/office/powerpoint/2010/main" val="2187553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Future direction</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8883993"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Fill in ‘hot’ holes region to speed up synthesis time</a:t>
            </a:r>
          </a:p>
          <a:p>
            <a:endParaRPr lang="en-US" sz="2800" dirty="0"/>
          </a:p>
          <a:p>
            <a:pPr marL="285750" indent="-285750">
              <a:buFont typeface="Arial" panose="020B0604020202020204" pitchFamily="34" charset="0"/>
              <a:buChar char="•"/>
            </a:pPr>
            <a:r>
              <a:rPr lang="en-US" sz="2800" dirty="0"/>
              <a:t>Address other resource constraints like memory usage which depends on the workload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network programs with bounded inaccuracy over a packet trace</a:t>
            </a:r>
          </a:p>
        </p:txBody>
      </p:sp>
    </p:spTree>
    <p:extLst>
      <p:ext uri="{BB962C8B-B14F-4D97-AF65-F5344CB8AC3E}">
        <p14:creationId xmlns:p14="http://schemas.microsoft.com/office/powerpoint/2010/main" val="3476096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Tree>
    <p:extLst>
      <p:ext uri="{BB962C8B-B14F-4D97-AF65-F5344CB8AC3E}">
        <p14:creationId xmlns:p14="http://schemas.microsoft.com/office/powerpoint/2010/main" val="13857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99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a:solidFill>
                  <a:srgbClr val="0000FF"/>
                </a:solidFill>
                <a:latin typeface="Calibri"/>
              </a:rPr>
              <a:t>Why developing fast programs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09372"/>
            <a:ext cx="10206318" cy="4832092"/>
          </a:xfrm>
          <a:prstGeom prst="rect">
            <a:avLst/>
          </a:prstGeom>
        </p:spPr>
        <p:txBody>
          <a:bodyPr wrap="square">
            <a:spAutoFit/>
          </a:bodyPr>
          <a:lstStyle/>
          <a:p>
            <a:pPr marL="457200" indent="-457200">
              <a:buFont typeface="Arial" panose="020B0604020202020204" pitchFamily="34" charset="0"/>
              <a:buChar char="•"/>
            </a:pPr>
            <a:r>
              <a:rPr lang="en-US" sz="2800"/>
              <a:t>Requires familiarity with the underlying hardware architecture</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endParaRPr lang="en-US" sz="2800"/>
          </a:p>
          <a:p>
            <a:endParaRPr lang="en-US" sz="2800"/>
          </a:p>
          <a:p>
            <a:endParaRPr lang="en-US" sz="2800"/>
          </a:p>
          <a:p>
            <a:pPr marL="457200" indent="-457200">
              <a:buFont typeface="Arial" panose="020B0604020202020204" pitchFamily="34" charset="0"/>
              <a:buChar char="•"/>
            </a:pPr>
            <a:r>
              <a:rPr lang="en-US" sz="2800"/>
              <a:t>Code generation using an optimized compiler.  But, engineering an optimized compiler takes a long time.</a:t>
            </a:r>
          </a:p>
          <a:p>
            <a:endParaRPr lang="en-US" sz="2800"/>
          </a:p>
          <a:p>
            <a:endParaRPr lang="en-US" sz="2800"/>
          </a:p>
          <a:p>
            <a:endParaRPr lang="en-US" sz="2800"/>
          </a:p>
        </p:txBody>
      </p:sp>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3"/>
          <a:stretch>
            <a:fillRect/>
          </a:stretch>
        </p:blipFill>
        <p:spPr>
          <a:xfrm>
            <a:off x="1543478" y="1561687"/>
            <a:ext cx="2557594" cy="1941697"/>
          </a:xfrm>
          <a:prstGeom prst="rect">
            <a:avLst/>
          </a:prstGeom>
        </p:spPr>
      </p:pic>
      <p:pic>
        <p:nvPicPr>
          <p:cNvPr id="8" name="Picture 7">
            <a:extLst>
              <a:ext uri="{FF2B5EF4-FFF2-40B4-BE49-F238E27FC236}">
                <a16:creationId xmlns:a16="http://schemas.microsoft.com/office/drawing/2014/main" id="{8B2474B9-D87B-0341-9706-A7AB8D2EDE39}"/>
              </a:ext>
            </a:extLst>
          </p:cNvPr>
          <p:cNvPicPr>
            <a:picLocks noChangeAspect="1"/>
          </p:cNvPicPr>
          <p:nvPr/>
        </p:nvPicPr>
        <p:blipFill>
          <a:blip r:embed="rId4"/>
          <a:stretch>
            <a:fillRect/>
          </a:stretch>
        </p:blipFill>
        <p:spPr>
          <a:xfrm>
            <a:off x="4662917" y="1525829"/>
            <a:ext cx="2793787" cy="2109309"/>
          </a:xfrm>
          <a:prstGeom prst="rect">
            <a:avLst/>
          </a:prstGeom>
        </p:spPr>
      </p:pic>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5"/>
          <a:srcRect t="1" r="3050" b="5049"/>
          <a:stretch/>
        </p:blipFill>
        <p:spPr>
          <a:xfrm>
            <a:off x="7653047" y="1526784"/>
            <a:ext cx="3391471" cy="2108353"/>
          </a:xfrm>
          <a:prstGeom prst="rect">
            <a:avLst/>
          </a:prstGeom>
        </p:spPr>
      </p:pic>
    </p:spTree>
    <p:extLst>
      <p:ext uri="{BB962C8B-B14F-4D97-AF65-F5344CB8AC3E}">
        <p14:creationId xmlns:p14="http://schemas.microsoft.com/office/powerpoint/2010/main" val="147038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Solution: Use program synthesis to generate code</a:t>
            </a:r>
          </a:p>
        </p:txBody>
      </p:sp>
      <p:pic>
        <p:nvPicPr>
          <p:cNvPr id="14" name="Picture 13">
            <a:extLst>
              <a:ext uri="{FF2B5EF4-FFF2-40B4-BE49-F238E27FC236}">
                <a16:creationId xmlns:a16="http://schemas.microsoft.com/office/drawing/2014/main" id="{5E645D8C-D3BB-3248-A2CD-ED6333042D49}"/>
              </a:ext>
            </a:extLst>
          </p:cNvPr>
          <p:cNvPicPr>
            <a:picLocks noChangeAspect="1"/>
          </p:cNvPicPr>
          <p:nvPr/>
        </p:nvPicPr>
        <p:blipFill>
          <a:blip r:embed="rId3"/>
          <a:stretch>
            <a:fillRect/>
          </a:stretch>
        </p:blipFill>
        <p:spPr>
          <a:xfrm>
            <a:off x="1430232" y="2401046"/>
            <a:ext cx="9331536" cy="3031565"/>
          </a:xfrm>
          <a:prstGeom prst="rect">
            <a:avLst/>
          </a:prstGeom>
        </p:spPr>
      </p:pic>
      <p:sp>
        <p:nvSpPr>
          <p:cNvPr id="5" name="Rectangle 4">
            <a:extLst>
              <a:ext uri="{FF2B5EF4-FFF2-40B4-BE49-F238E27FC236}">
                <a16:creationId xmlns:a16="http://schemas.microsoft.com/office/drawing/2014/main" id="{5264B1AA-B290-DC41-848B-FAC458204E43}"/>
              </a:ext>
            </a:extLst>
          </p:cNvPr>
          <p:cNvSpPr/>
          <p:nvPr/>
        </p:nvSpPr>
        <p:spPr>
          <a:xfrm>
            <a:off x="1084730" y="1396821"/>
            <a:ext cx="10523838" cy="523220"/>
          </a:xfrm>
          <a:prstGeom prst="rect">
            <a:avLst/>
          </a:prstGeom>
        </p:spPr>
        <p:txBody>
          <a:bodyPr wrap="square">
            <a:spAutoFit/>
          </a:bodyPr>
          <a:lstStyle/>
          <a:p>
            <a:pPr marL="457200" indent="-457200">
              <a:buFont typeface="Arial" panose="020B0604020202020204" pitchFamily="34" charset="0"/>
              <a:buChar char="•"/>
            </a:pPr>
            <a:r>
              <a:rPr lang="en-US" sz="2800"/>
              <a:t>Automatically construct a program that satisfy given specification.</a:t>
            </a:r>
          </a:p>
        </p:txBody>
      </p:sp>
    </p:spTree>
    <p:extLst>
      <p:ext uri="{BB962C8B-B14F-4D97-AF65-F5344CB8AC3E}">
        <p14:creationId xmlns:p14="http://schemas.microsoft.com/office/powerpoint/2010/main" val="90293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p:txBody>
          <a:bodyPr>
            <a:normAutofit/>
          </a:bodyPr>
          <a:lstStyle/>
          <a:p>
            <a:r>
              <a:rPr lang="en-US">
                <a:solidFill>
                  <a:srgbClr val="0000FF"/>
                </a:solidFill>
                <a:latin typeface="Calibri"/>
              </a:rPr>
              <a:t>Classical solution to optimized code</a:t>
            </a:r>
          </a:p>
        </p:txBody>
      </p:sp>
      <p:sp>
        <p:nvSpPr>
          <p:cNvPr id="3" name="Content Placeholder 2">
            <a:extLst>
              <a:ext uri="{FF2B5EF4-FFF2-40B4-BE49-F238E27FC236}">
                <a16:creationId xmlns:a16="http://schemas.microsoft.com/office/drawing/2014/main" id="{98B9C12B-4695-BC42-A3A2-CAB6804AF8DF}"/>
              </a:ext>
            </a:extLst>
          </p:cNvPr>
          <p:cNvSpPr>
            <a:spLocks noGrp="1"/>
          </p:cNvSpPr>
          <p:nvPr>
            <p:ph idx="1"/>
          </p:nvPr>
        </p:nvSpPr>
        <p:spPr>
          <a:xfrm>
            <a:off x="838200" y="3429000"/>
            <a:ext cx="10515600" cy="4351338"/>
          </a:xfrm>
        </p:spPr>
        <p:txBody>
          <a:bodyPr/>
          <a:lstStyle/>
          <a:p>
            <a:endParaRPr lang="en-US"/>
          </a:p>
          <a:p>
            <a:r>
              <a:rPr lang="en-US"/>
              <a:t>But, engineering an optimized compiler takes a long time.</a:t>
            </a:r>
          </a:p>
          <a:p>
            <a:endParaRPr lang="en-US"/>
          </a:p>
          <a:p>
            <a:r>
              <a:rPr lang="en-US"/>
              <a:t>Solution: Use program synthesis to build code generators for programmable network devices</a:t>
            </a:r>
          </a:p>
          <a:p>
            <a:endParaRPr lang="en-US"/>
          </a:p>
          <a:p>
            <a:endParaRPr lang="en-US"/>
          </a:p>
        </p:txBody>
      </p:sp>
      <p:sp>
        <p:nvSpPr>
          <p:cNvPr id="4" name="Rectangle 3">
            <a:extLst>
              <a:ext uri="{FF2B5EF4-FFF2-40B4-BE49-F238E27FC236}">
                <a16:creationId xmlns:a16="http://schemas.microsoft.com/office/drawing/2014/main" id="{A72E95A3-B2B4-0A4F-93BC-24B83FAEB63C}"/>
              </a:ext>
            </a:extLst>
          </p:cNvPr>
          <p:cNvSpPr/>
          <p:nvPr/>
        </p:nvSpPr>
        <p:spPr>
          <a:xfrm>
            <a:off x="838200" y="2085132"/>
            <a:ext cx="9718623" cy="1815882"/>
          </a:xfrm>
          <a:prstGeom prst="rect">
            <a:avLst/>
          </a:prstGeom>
        </p:spPr>
        <p:txBody>
          <a:bodyPr wrap="none">
            <a:spAutoFit/>
          </a:bodyPr>
          <a:lstStyle/>
          <a:p>
            <a:pPr marL="457200" indent="-457200">
              <a:buFont typeface="Arial" panose="020B0604020202020204" pitchFamily="34" charset="0"/>
              <a:buChar char="•"/>
            </a:pPr>
            <a:r>
              <a:rPr lang="en-US" sz="2800"/>
              <a:t>Requires familiarity with the underlying hardware architecture</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Code generation using an optimized compiler</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82568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Why program synthesis for code generation?</a:t>
            </a:r>
            <a:endParaRPr lang="en-US"/>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838200" y="1690687"/>
            <a:ext cx="10668000" cy="4802187"/>
          </a:xfrm>
        </p:spPr>
        <p:txBody>
          <a:bodyPr>
            <a:normAutofit/>
          </a:bodyPr>
          <a:lstStyle/>
          <a:p>
            <a:r>
              <a:rPr lang="en-US" sz="3200" dirty="0"/>
              <a:t>Small programs</a:t>
            </a:r>
          </a:p>
          <a:p>
            <a:endParaRPr lang="en-US" sz="3200" dirty="0"/>
          </a:p>
          <a:p>
            <a:r>
              <a:rPr lang="en-US" sz="3200" dirty="0"/>
              <a:t>More and more mature open-source synthesis tools emerge</a:t>
            </a:r>
          </a:p>
          <a:p>
            <a:endParaRPr lang="en-US" sz="3200" dirty="0"/>
          </a:p>
          <a:p>
            <a:r>
              <a:rPr lang="en-US" sz="3200" dirty="0"/>
              <a:t>Synthesis benchmarks and competitions</a:t>
            </a:r>
          </a:p>
          <a:p>
            <a:endParaRPr lang="en-US" sz="3200" dirty="0"/>
          </a:p>
          <a:p>
            <a:r>
              <a:rPr lang="en-US" sz="3200" dirty="0"/>
              <a:t>Packet-processing programs are stable and don’t change that often, so long synthesis times are not as much of a concern.</a:t>
            </a:r>
          </a:p>
        </p:txBody>
      </p:sp>
      <p:pic>
        <p:nvPicPr>
          <p:cNvPr id="5" name="Picture 4">
            <a:extLst>
              <a:ext uri="{FF2B5EF4-FFF2-40B4-BE49-F238E27FC236}">
                <a16:creationId xmlns:a16="http://schemas.microsoft.com/office/drawing/2014/main" id="{5CE4F659-7862-8C4F-9F9A-AF124533121A}"/>
              </a:ext>
            </a:extLst>
          </p:cNvPr>
          <p:cNvPicPr>
            <a:picLocks noChangeAspect="1"/>
          </p:cNvPicPr>
          <p:nvPr/>
        </p:nvPicPr>
        <p:blipFill>
          <a:blip r:embed="rId3"/>
          <a:stretch>
            <a:fillRect/>
          </a:stretch>
        </p:blipFill>
        <p:spPr>
          <a:xfrm>
            <a:off x="8616779" y="3675608"/>
            <a:ext cx="1917871" cy="1315955"/>
          </a:xfrm>
          <a:prstGeom prst="rect">
            <a:avLst/>
          </a:prstGeom>
        </p:spPr>
      </p:pic>
    </p:spTree>
    <p:extLst>
      <p:ext uri="{BB962C8B-B14F-4D97-AF65-F5344CB8AC3E}">
        <p14:creationId xmlns:p14="http://schemas.microsoft.com/office/powerpoint/2010/main" val="23077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Introduction to Program Synthesis</a:t>
            </a:r>
          </a:p>
        </p:txBody>
      </p:sp>
      <p:sp>
        <p:nvSpPr>
          <p:cNvPr id="3" name="Rectangle 2">
            <a:extLst>
              <a:ext uri="{FF2B5EF4-FFF2-40B4-BE49-F238E27FC236}">
                <a16:creationId xmlns:a16="http://schemas.microsoft.com/office/drawing/2014/main" id="{F8DE130A-C8B4-4D48-BC83-BE171477F741}"/>
              </a:ext>
            </a:extLst>
          </p:cNvPr>
          <p:cNvSpPr/>
          <p:nvPr/>
        </p:nvSpPr>
        <p:spPr>
          <a:xfrm>
            <a:off x="1084730" y="1396821"/>
            <a:ext cx="10523838" cy="523220"/>
          </a:xfrm>
          <a:prstGeom prst="rect">
            <a:avLst/>
          </a:prstGeom>
        </p:spPr>
        <p:txBody>
          <a:bodyPr wrap="square">
            <a:spAutoFit/>
          </a:bodyPr>
          <a:lstStyle/>
          <a:p>
            <a:pPr marL="457200" indent="-457200">
              <a:buFont typeface="Arial" panose="020B0604020202020204" pitchFamily="34" charset="0"/>
              <a:buChar char="•"/>
            </a:pPr>
            <a:r>
              <a:rPr lang="en-US" sz="2800"/>
              <a:t>Automatically construct a program that satisfy given specification.</a:t>
            </a:r>
          </a:p>
        </p:txBody>
      </p:sp>
      <p:pic>
        <p:nvPicPr>
          <p:cNvPr id="5" name="Picture 4">
            <a:extLst>
              <a:ext uri="{FF2B5EF4-FFF2-40B4-BE49-F238E27FC236}">
                <a16:creationId xmlns:a16="http://schemas.microsoft.com/office/drawing/2014/main" id="{6ADDFC2C-D6CB-9945-8AC8-AE0123E01DEA}"/>
              </a:ext>
            </a:extLst>
          </p:cNvPr>
          <p:cNvPicPr>
            <a:picLocks noChangeAspect="1"/>
          </p:cNvPicPr>
          <p:nvPr/>
        </p:nvPicPr>
        <p:blipFill>
          <a:blip r:embed="rId3"/>
          <a:stretch>
            <a:fillRect/>
          </a:stretch>
        </p:blipFill>
        <p:spPr>
          <a:xfrm>
            <a:off x="6787979" y="2827050"/>
            <a:ext cx="4127500" cy="2832100"/>
          </a:xfrm>
          <a:prstGeom prst="rect">
            <a:avLst/>
          </a:prstGeom>
        </p:spPr>
      </p:pic>
      <p:pic>
        <p:nvPicPr>
          <p:cNvPr id="6" name="Picture 5">
            <a:extLst>
              <a:ext uri="{FF2B5EF4-FFF2-40B4-BE49-F238E27FC236}">
                <a16:creationId xmlns:a16="http://schemas.microsoft.com/office/drawing/2014/main" id="{6B15F734-4564-A146-B853-01E6C088E899}"/>
              </a:ext>
            </a:extLst>
          </p:cNvPr>
          <p:cNvPicPr>
            <a:picLocks noChangeAspect="1"/>
          </p:cNvPicPr>
          <p:nvPr/>
        </p:nvPicPr>
        <p:blipFill>
          <a:blip r:embed="rId4"/>
          <a:stretch>
            <a:fillRect/>
          </a:stretch>
        </p:blipFill>
        <p:spPr>
          <a:xfrm>
            <a:off x="1276521" y="2768779"/>
            <a:ext cx="4889500" cy="2692400"/>
          </a:xfrm>
          <a:prstGeom prst="rect">
            <a:avLst/>
          </a:prstGeom>
        </p:spPr>
      </p:pic>
    </p:spTree>
    <p:extLst>
      <p:ext uri="{BB962C8B-B14F-4D97-AF65-F5344CB8AC3E}">
        <p14:creationId xmlns:p14="http://schemas.microsoft.com/office/powerpoint/2010/main" val="2906006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x*5; </a:t>
            </a:r>
          </a:p>
          <a:p>
            <a:r>
              <a:rPr lang="en-US" sz="3333" dirty="0"/>
              <a:t>}</a:t>
            </a:r>
          </a:p>
        </p:txBody>
      </p:sp>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a:t>
            </a:r>
            <a:r>
              <a:rPr lang="en-US" sz="3333"/>
              <a:t>x &lt;&lt; </a:t>
            </a:r>
            <a:r>
              <a:rPr lang="en-US" sz="3333" dirty="0"/>
              <a:t>??(2) + x; </a:t>
            </a:r>
          </a:p>
          <a:p>
            <a:r>
              <a:rPr lang="en-US" sz="3333" dirty="0"/>
              <a:t>}</a:t>
            </a:r>
          </a:p>
        </p:txBody>
      </p:sp>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&lt;&lt; ??(2);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11" name="TextBox 10">
            <a:extLst>
              <a:ext uri="{FF2B5EF4-FFF2-40B4-BE49-F238E27FC236}">
                <a16:creationId xmlns:a16="http://schemas.microsoft.com/office/drawing/2014/main" id="{ED416AB3-0FFD-4041-A474-C040FFEFB181}"/>
              </a:ext>
            </a:extLst>
          </p:cNvPr>
          <p:cNvSpPr txBox="1"/>
          <p:nvPr/>
        </p:nvSpPr>
        <p:spPr>
          <a:xfrm>
            <a:off x="3679649" y="3498415"/>
            <a:ext cx="3658053" cy="1118127"/>
          </a:xfrm>
          <a:prstGeom prst="rect">
            <a:avLst/>
          </a:prstGeom>
          <a:noFill/>
        </p:spPr>
        <p:txBody>
          <a:bodyPr wrap="none" rtlCol="0">
            <a:spAutoFit/>
          </a:bodyPr>
          <a:lstStyle/>
          <a:p>
            <a:r>
              <a:rPr lang="en-US" sz="3333" b="1" dirty="0"/>
              <a:t>Feasible</a:t>
            </a:r>
            <a:r>
              <a:rPr lang="en-US" sz="3333" dirty="0"/>
              <a:t> sketch with</a:t>
            </a:r>
          </a:p>
          <a:p>
            <a:r>
              <a:rPr lang="en-US" sz="3333" dirty="0"/>
              <a:t>hole set to 2</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660697" y="3534958"/>
            <a:ext cx="4536050" cy="1118127"/>
          </a:xfrm>
          <a:prstGeom prst="rect">
            <a:avLst/>
          </a:prstGeom>
          <a:noFill/>
        </p:spPr>
        <p:txBody>
          <a:bodyPr wrap="none" rtlCol="0">
            <a:spAutoFit/>
          </a:bodyPr>
          <a:lstStyle/>
          <a:p>
            <a:r>
              <a:rPr lang="en-US" sz="3333" b="1" dirty="0"/>
              <a:t>Infeasible</a:t>
            </a:r>
            <a:r>
              <a:rPr lang="en-US" sz="3333" dirty="0"/>
              <a:t> sketch; no </a:t>
            </a:r>
          </a:p>
          <a:p>
            <a:r>
              <a:rPr lang="en-US" sz="3333" dirty="0"/>
              <a:t>possible hole assignment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Introduction to Sketch</a:t>
            </a:r>
          </a:p>
        </p:txBody>
      </p:sp>
      <p:sp>
        <p:nvSpPr>
          <p:cNvPr id="16" name="Title 1">
            <a:extLst>
              <a:ext uri="{FF2B5EF4-FFF2-40B4-BE49-F238E27FC236}">
                <a16:creationId xmlns:a16="http://schemas.microsoft.com/office/drawing/2014/main" id="{6F2C5E14-C986-A04C-A366-3A24A0CA88E9}"/>
              </a:ext>
            </a:extLst>
          </p:cNvPr>
          <p:cNvSpPr txBox="1">
            <a:spLocks/>
          </p:cNvSpPr>
          <p:nvPr/>
        </p:nvSpPr>
        <p:spPr>
          <a:xfrm>
            <a:off x="270934" y="4834195"/>
            <a:ext cx="119210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given the partial program</a:t>
            </a:r>
          </a:p>
        </p:txBody>
      </p:sp>
    </p:spTree>
    <p:extLst>
      <p:ext uri="{BB962C8B-B14F-4D97-AF65-F5344CB8AC3E}">
        <p14:creationId xmlns:p14="http://schemas.microsoft.com/office/powerpoint/2010/main" val="2185024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13222</TotalTime>
  <Words>4913</Words>
  <Application>Microsoft Macintosh PowerPoint</Application>
  <PresentationFormat>Widescreen</PresentationFormat>
  <Paragraphs>498</Paragraphs>
  <Slides>25</Slides>
  <Notes>25</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Autogenerating fast packet-processing code using program synthesis</vt:lpstr>
      <vt:lpstr>Programming network devices today</vt:lpstr>
      <vt:lpstr>Programming network devices today</vt:lpstr>
      <vt:lpstr>Why developing fast programs hard?</vt:lpstr>
      <vt:lpstr>PowerPoint Presentation</vt:lpstr>
      <vt:lpstr>Classical solution to optimized code</vt:lpstr>
      <vt:lpstr>Why program synthesis for code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89</cp:revision>
  <dcterms:created xsi:type="dcterms:W3CDTF">2019-10-08T15:17:24Z</dcterms:created>
  <dcterms:modified xsi:type="dcterms:W3CDTF">2019-11-06T20:36:03Z</dcterms:modified>
</cp:coreProperties>
</file>